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1"/>
  </p:sldMasterIdLst>
  <p:notesMasterIdLst>
    <p:notesMasterId r:id="rId51"/>
  </p:notesMasterIdLst>
  <p:sldIdLst>
    <p:sldId id="326" r:id="rId2"/>
    <p:sldId id="268" r:id="rId3"/>
    <p:sldId id="265" r:id="rId4"/>
    <p:sldId id="316" r:id="rId5"/>
    <p:sldId id="307" r:id="rId6"/>
    <p:sldId id="272" r:id="rId7"/>
    <p:sldId id="327" r:id="rId8"/>
    <p:sldId id="269" r:id="rId9"/>
    <p:sldId id="270" r:id="rId10"/>
    <p:sldId id="257" r:id="rId11"/>
    <p:sldId id="277" r:id="rId12"/>
    <p:sldId id="328" r:id="rId13"/>
    <p:sldId id="329" r:id="rId14"/>
    <p:sldId id="260" r:id="rId15"/>
    <p:sldId id="330" r:id="rId16"/>
    <p:sldId id="331" r:id="rId17"/>
    <p:sldId id="263" r:id="rId18"/>
    <p:sldId id="264" r:id="rId19"/>
    <p:sldId id="281" r:id="rId20"/>
    <p:sldId id="332" r:id="rId21"/>
    <p:sldId id="279" r:id="rId22"/>
    <p:sldId id="333" r:id="rId23"/>
    <p:sldId id="334" r:id="rId24"/>
    <p:sldId id="317" r:id="rId25"/>
    <p:sldId id="285" r:id="rId26"/>
    <p:sldId id="278" r:id="rId27"/>
    <p:sldId id="295" r:id="rId28"/>
    <p:sldId id="335" r:id="rId29"/>
    <p:sldId id="336" r:id="rId30"/>
    <p:sldId id="274" r:id="rId31"/>
    <p:sldId id="337" r:id="rId32"/>
    <p:sldId id="338" r:id="rId33"/>
    <p:sldId id="275" r:id="rId34"/>
    <p:sldId id="296" r:id="rId35"/>
    <p:sldId id="339" r:id="rId36"/>
    <p:sldId id="311" r:id="rId37"/>
    <p:sldId id="340" r:id="rId38"/>
    <p:sldId id="262" r:id="rId39"/>
    <p:sldId id="286" r:id="rId40"/>
    <p:sldId id="341" r:id="rId41"/>
    <p:sldId id="342" r:id="rId42"/>
    <p:sldId id="343" r:id="rId43"/>
    <p:sldId id="289" r:id="rId44"/>
    <p:sldId id="344" r:id="rId45"/>
    <p:sldId id="297" r:id="rId46"/>
    <p:sldId id="298" r:id="rId47"/>
    <p:sldId id="345" r:id="rId48"/>
    <p:sldId id="346" r:id="rId49"/>
    <p:sldId id="348" r:id="rId5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 varScale="1">
        <p:scale>
          <a:sx n="79" d="100"/>
          <a:sy n="79" d="100"/>
        </p:scale>
        <p:origin x="1570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4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D47628-879B-4B51-8768-79F947AA5D45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CE46A-C9FE-49F7-8838-74CEE1980D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688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428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4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351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411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706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438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305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326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131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31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66030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5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471775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6031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1025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29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38200" y="1905000"/>
            <a:ext cx="3927475" cy="2019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838200" y="4076700"/>
            <a:ext cx="3927475" cy="2019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half" idx="3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>
            <a:extLst>
              <a:ext uri="{FF2B5EF4-FFF2-40B4-BE49-F238E27FC236}">
                <a16:creationId xmlns:a16="http://schemas.microsoft.com/office/drawing/2014/main" id="{735F76A4-7270-40C9-A1C7-8AB65F092E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FB8EA817-E6BD-4C84-ABDD-EB4292BF1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EC4E8FE-8008-4E29-A2AD-E3F39F241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171E3649-A7D8-4463-BA53-41D97062EE6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25243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BCB4C8-A615-4F21-8FE2-35DE67498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7712CE6-B882-48A4-A891-C2214FBF2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A8EF983-A7AA-44DF-93AE-DA9C62F7D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61E4BB1E-B038-42F5-A65B-71A0F4CDFF4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37780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830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  <p:sldLayoutId id="2147483732" r:id="rId17"/>
    <p:sldLayoutId id="2147483733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6D5D2B5D-7AD2-4211-B9E0-ED0F4A15831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9388" y="836613"/>
            <a:ext cx="4176588" cy="330676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k-KZ" sz="3800" i="1" u="sng">
                <a:solidFill>
                  <a:schemeClr val="tx2">
                    <a:satMod val="130000"/>
                  </a:schemeClr>
                </a:solidFill>
              </a:rPr>
              <a:t>Дәріс - 4</a:t>
            </a:r>
            <a:br>
              <a:rPr lang="en-US" sz="4800" dirty="0">
                <a:solidFill>
                  <a:schemeClr val="tx2">
                    <a:satMod val="130000"/>
                  </a:schemeClr>
                </a:solidFill>
              </a:rPr>
            </a:br>
            <a:r>
              <a:rPr lang="kk-KZ" sz="4000" b="1" dirty="0"/>
              <a:t>Әлеуметтік құрылым және </a:t>
            </a:r>
            <a:r>
              <a:rPr lang="kk-KZ" sz="4000" b="1" u="sng" dirty="0"/>
              <a:t>қоғамның стратификациясы</a:t>
            </a:r>
            <a:endParaRPr lang="ru-RU" sz="4000" u="sng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10244" name="Picture 4" descr="C:\Users\User\Desktop\ЛЕКЦИИ в ПОРЯДОК!!!\ЛЕКЦИИ Каз - 2015\Уали -  2015\стратификация\стратиф.jpg">
            <a:extLst>
              <a:ext uri="{FF2B5EF4-FFF2-40B4-BE49-F238E27FC236}">
                <a16:creationId xmlns:a16="http://schemas.microsoft.com/office/drawing/2014/main" id="{340CCCDF-F8C3-4148-995F-D0C9BAA18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428625"/>
            <a:ext cx="44640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>
            <a:extLst>
              <a:ext uri="{FF2B5EF4-FFF2-40B4-BE49-F238E27FC236}">
                <a16:creationId xmlns:a16="http://schemas.microsoft.com/office/drawing/2014/main" id="{E63B8EE4-F316-4B82-B452-9367337F1AE4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>
                <a:solidFill>
                  <a:schemeClr val="tx2">
                    <a:satMod val="130000"/>
                  </a:schemeClr>
                </a:solidFill>
              </a:rPr>
              <a:t>Жоспар</a:t>
            </a:r>
          </a:p>
        </p:txBody>
      </p:sp>
      <p:sp>
        <p:nvSpPr>
          <p:cNvPr id="286723" name="Rectangle 3">
            <a:extLst>
              <a:ext uri="{FF2B5EF4-FFF2-40B4-BE49-F238E27FC236}">
                <a16:creationId xmlns:a16="http://schemas.microsoft.com/office/drawing/2014/main" id="{960B061D-C009-42E2-8DA3-E0B49572345A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609599" y="1628800"/>
            <a:ext cx="6347714" cy="4196539"/>
          </a:xfrm>
        </p:spPr>
        <p:txBody>
          <a:bodyPr>
            <a:normAutofit/>
          </a:bodyPr>
          <a:lstStyle/>
          <a:p>
            <a:pPr eaLnBrk="1" hangingPunct="1"/>
            <a:r>
              <a:rPr lang="kk-KZ" altLang="ru-RU" sz="2800" b="1" u="sng" dirty="0"/>
              <a:t>1. Әлеуметтік стратификация </a:t>
            </a:r>
            <a:r>
              <a:rPr lang="kk-KZ" altLang="ru-RU" sz="2800" dirty="0"/>
              <a:t>ұғымы.</a:t>
            </a:r>
            <a:r>
              <a:rPr lang="kk-KZ" altLang="ru-RU" sz="2800" b="1" dirty="0"/>
              <a:t> </a:t>
            </a:r>
          </a:p>
          <a:p>
            <a:pPr eaLnBrk="1" hangingPunct="1"/>
            <a:r>
              <a:rPr lang="kk-KZ" altLang="ru-RU" sz="2800" b="1" dirty="0"/>
              <a:t>2. </a:t>
            </a:r>
            <a:r>
              <a:rPr lang="ru-RU" altLang="ru-RU" sz="2800" b="1" u="sng" dirty="0"/>
              <a:t>Стратификация </a:t>
            </a:r>
            <a:r>
              <a:rPr lang="ru-RU" altLang="ru-RU" sz="2800" b="1" u="sng" dirty="0" err="1"/>
              <a:t>тарихи</a:t>
            </a:r>
            <a:r>
              <a:rPr lang="ru-RU" altLang="ru-RU" sz="2800" b="1" u="sng" dirty="0"/>
              <a:t> </a:t>
            </a:r>
            <a:r>
              <a:rPr lang="ru-RU" altLang="ru-RU" sz="2800" b="1" u="sng" dirty="0" err="1"/>
              <a:t>жүйелері</a:t>
            </a:r>
            <a:r>
              <a:rPr lang="ru-RU" altLang="ru-RU" sz="2800" dirty="0"/>
              <a:t>. </a:t>
            </a:r>
          </a:p>
          <a:p>
            <a:r>
              <a:rPr lang="ru-RU" altLang="ru-RU" sz="2800" dirty="0"/>
              <a:t>3. </a:t>
            </a:r>
            <a:r>
              <a:rPr lang="ru-RU" altLang="ru-RU" sz="2800" dirty="0" err="1"/>
              <a:t>Әлеуметтік</a:t>
            </a:r>
            <a:r>
              <a:rPr lang="ru-RU" altLang="ru-RU" sz="2800" dirty="0"/>
              <a:t> </a:t>
            </a:r>
            <a:r>
              <a:rPr lang="ru-RU" altLang="ru-RU" sz="2800" b="1" u="sng" dirty="0"/>
              <a:t>стратификация </a:t>
            </a:r>
            <a:r>
              <a:rPr lang="ru-RU" altLang="ru-RU" sz="2800" b="1" u="sng" dirty="0" err="1"/>
              <a:t>теориялары</a:t>
            </a:r>
            <a:r>
              <a:rPr lang="ru-RU" altLang="ru-RU" sz="2800" dirty="0"/>
              <a:t>. </a:t>
            </a:r>
          </a:p>
          <a:p>
            <a:r>
              <a:rPr lang="ru-RU" altLang="ru-RU" sz="2800" dirty="0"/>
              <a:t>4. </a:t>
            </a:r>
            <a:r>
              <a:rPr lang="ru-RU" altLang="ru-RU" sz="2800" b="1" u="sng" dirty="0" err="1"/>
              <a:t>Әлеуметтік</a:t>
            </a:r>
            <a:r>
              <a:rPr lang="ru-RU" altLang="ru-RU" sz="2800" b="1" u="sng" dirty="0"/>
              <a:t> </a:t>
            </a:r>
            <a:r>
              <a:rPr lang="ru-RU" altLang="ru-RU" sz="2800" b="1" u="sng" dirty="0" err="1"/>
              <a:t>мобильділік</a:t>
            </a:r>
            <a:r>
              <a:rPr lang="ru-RU" altLang="ru-RU" sz="2800" dirty="0"/>
              <a:t>. </a:t>
            </a:r>
          </a:p>
          <a:p>
            <a:pPr eaLnBrk="1" hangingPunct="1"/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6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6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6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6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22" grpId="0"/>
      <p:bldP spid="28672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>
            <a:extLst>
              <a:ext uri="{FF2B5EF4-FFF2-40B4-BE49-F238E27FC236}">
                <a16:creationId xmlns:a16="http://schemas.microsoft.com/office/drawing/2014/main" id="{3B47EFB6-FC1F-4BFC-8CF0-2A5B0CB4F41C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satMod val="130000"/>
                  </a:schemeClr>
                </a:solidFill>
              </a:rPr>
              <a:t>«Титаник»</a:t>
            </a:r>
          </a:p>
        </p:txBody>
      </p:sp>
      <p:sp>
        <p:nvSpPr>
          <p:cNvPr id="275459" name="Rectangle 3">
            <a:extLst>
              <a:ext uri="{FF2B5EF4-FFF2-40B4-BE49-F238E27FC236}">
                <a16:creationId xmlns:a16="http://schemas.microsoft.com/office/drawing/2014/main" id="{5A23B14C-BBAE-4F0C-AC6E-A0D7632E3F82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1435100" y="1447800"/>
            <a:ext cx="2136775" cy="4800600"/>
          </a:xfrm>
        </p:spPr>
        <p:txBody>
          <a:bodyPr/>
          <a:lstStyle/>
          <a:p>
            <a:pPr eaLnBrk="1" hangingPunct="1"/>
            <a:r>
              <a:rPr lang="ru-RU" altLang="ru-RU" sz="2400"/>
              <a:t>Апрель 1912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ru-RU" altLang="ru-RU" sz="2400"/>
          </a:p>
          <a:p>
            <a:pPr eaLnBrk="1" hangingPunct="1"/>
            <a:r>
              <a:rPr lang="ru-RU" altLang="ru-RU" sz="2400"/>
              <a:t>1600 адам</a:t>
            </a:r>
          </a:p>
          <a:p>
            <a:pPr eaLnBrk="1" hangingPunct="1"/>
            <a:r>
              <a:rPr lang="ru-RU" altLang="ru-RU" sz="2400"/>
              <a:t>80% еркектер</a:t>
            </a:r>
          </a:p>
          <a:p>
            <a:pPr eaLnBrk="1" hangingPunct="1"/>
            <a:endParaRPr lang="ru-RU" altLang="ru-RU" sz="2400"/>
          </a:p>
          <a:p>
            <a:pPr eaLnBrk="1" hangingPunct="1"/>
            <a:r>
              <a:rPr lang="ru-RU" altLang="ru-RU" sz="2400"/>
              <a:t>60% байлар</a:t>
            </a:r>
          </a:p>
          <a:p>
            <a:pPr eaLnBrk="1" hangingPunct="1"/>
            <a:r>
              <a:rPr lang="ru-RU" altLang="ru-RU" sz="2400"/>
              <a:t>20-30% кедейлер</a:t>
            </a:r>
          </a:p>
        </p:txBody>
      </p:sp>
      <p:pic>
        <p:nvPicPr>
          <p:cNvPr id="12292" name="Picture 4" descr="C:\Users\User\Desktop\ЛЕКЦИИ в ПОРЯДОК!!!\ЛЕКЦИИ Каз - 2015\Уали -  2015\стратификация\Титаник.jpg">
            <a:extLst>
              <a:ext uri="{FF2B5EF4-FFF2-40B4-BE49-F238E27FC236}">
                <a16:creationId xmlns:a16="http://schemas.microsoft.com/office/drawing/2014/main" id="{F93E42DD-DEA4-4479-8CD8-677D97974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1643063"/>
            <a:ext cx="5151438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CA95ADA9-C6F0-4BA1-AF39-F4FF00730003}"/>
              </a:ext>
            </a:extLst>
          </p:cNvPr>
          <p:cNvCxnSpPr/>
          <p:nvPr/>
        </p:nvCxnSpPr>
        <p:spPr>
          <a:xfrm>
            <a:off x="1571625" y="4286250"/>
            <a:ext cx="185737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28336987-1757-464E-AB48-C250E93E37C5}"/>
              </a:ext>
            </a:extLst>
          </p:cNvPr>
          <p:cNvCxnSpPr/>
          <p:nvPr/>
        </p:nvCxnSpPr>
        <p:spPr>
          <a:xfrm>
            <a:off x="1571625" y="2357438"/>
            <a:ext cx="1785938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5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5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5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5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5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5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458" grpId="0"/>
      <p:bldP spid="27545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2" descr="C:\Users\User\Desktop\LECTURE - Sociology 2017\sm_2417401.jpg">
            <a:extLst>
              <a:ext uri="{FF2B5EF4-FFF2-40B4-BE49-F238E27FC236}">
                <a16:creationId xmlns:a16="http://schemas.microsoft.com/office/drawing/2014/main" id="{364FCC25-98BA-49EA-AA97-2B63E3620FC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28938" y="357188"/>
            <a:ext cx="4354512" cy="5994400"/>
          </a:xfr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09A95E-105D-4AB9-B4F8-950755F7E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kk-KZ" b="1" u="sng" dirty="0"/>
              <a:t>Қоғамның әлеуметтік құрылымы </a:t>
            </a:r>
            <a:endParaRPr lang="ru-RU" b="1" u="sng" dirty="0"/>
          </a:p>
        </p:txBody>
      </p:sp>
      <p:sp>
        <p:nvSpPr>
          <p:cNvPr id="14339" name="Содержимое 2">
            <a:extLst>
              <a:ext uri="{FF2B5EF4-FFF2-40B4-BE49-F238E27FC236}">
                <a16:creationId xmlns:a16="http://schemas.microsoft.com/office/drawing/2014/main" id="{00D43B34-5C89-4076-A8BC-FA5616563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kk-KZ" altLang="ru-RU" dirty="0"/>
          </a:p>
          <a:p>
            <a:pPr eaLnBrk="1" hangingPunct="1"/>
            <a:endParaRPr lang="kk-KZ" altLang="ru-RU" dirty="0"/>
          </a:p>
          <a:p>
            <a:pPr eaLnBrk="1" hangingPunct="1"/>
            <a:r>
              <a:rPr lang="kk-KZ" altLang="ru-RU" sz="2400" dirty="0"/>
              <a:t>қоғамдағы </a:t>
            </a:r>
            <a:r>
              <a:rPr lang="kk-KZ" altLang="ru-RU" sz="2400" u="sng" dirty="0"/>
              <a:t>әлеуметтік таптардың</a:t>
            </a:r>
            <a:r>
              <a:rPr lang="kk-KZ" altLang="ru-RU" sz="2400" dirty="0"/>
              <a:t>, </a:t>
            </a:r>
            <a:r>
              <a:rPr lang="kk-KZ" altLang="ru-RU" sz="2400" u="sng" dirty="0"/>
              <a:t>рөлдердің, мәртебелердің тең болмауы</a:t>
            </a:r>
            <a:endParaRPr lang="ru-RU" altLang="ru-RU" sz="2400" u="sng" dirty="0"/>
          </a:p>
          <a:p>
            <a:pPr eaLnBrk="1" hangingPunct="1"/>
            <a:r>
              <a:rPr lang="ru-RU" altLang="ru-RU" sz="2400" b="1" dirty="0" err="1"/>
              <a:t>Әлеуметтік</a:t>
            </a:r>
            <a:r>
              <a:rPr lang="ru-RU" altLang="ru-RU" sz="2400" b="1" dirty="0"/>
              <a:t> </a:t>
            </a:r>
            <a:r>
              <a:rPr lang="ru-RU" altLang="ru-RU" sz="2400" b="1" dirty="0" err="1"/>
              <a:t>құрылым</a:t>
            </a:r>
            <a:r>
              <a:rPr lang="ru-RU" altLang="ru-RU" sz="2400" dirty="0"/>
              <a:t> – </a:t>
            </a:r>
            <a:r>
              <a:rPr lang="ru-RU" altLang="ru-RU" sz="2400" dirty="0" err="1"/>
              <a:t>қоғамды</a:t>
            </a:r>
            <a:r>
              <a:rPr lang="ru-RU" altLang="ru-RU" sz="2400" dirty="0"/>
              <a:t> </a:t>
            </a:r>
            <a:r>
              <a:rPr lang="ru-RU" altLang="ru-RU" sz="2400" dirty="0" err="1"/>
              <a:t>қалыптастыратын</a:t>
            </a:r>
            <a:r>
              <a:rPr lang="ru-RU" altLang="ru-RU" sz="2400" dirty="0"/>
              <a:t> </a:t>
            </a:r>
            <a:r>
              <a:rPr lang="ru-RU" altLang="ru-RU" sz="2400" dirty="0" err="1"/>
              <a:t>топтардың</a:t>
            </a:r>
            <a:r>
              <a:rPr lang="ru-RU" altLang="ru-RU" sz="2400" dirty="0"/>
              <a:t> </a:t>
            </a:r>
            <a:r>
              <a:rPr lang="ru-RU" altLang="ru-RU" sz="2400" dirty="0" err="1"/>
              <a:t>өзара</a:t>
            </a:r>
            <a:r>
              <a:rPr lang="ru-RU" altLang="ru-RU" sz="2400" dirty="0"/>
              <a:t> </a:t>
            </a:r>
            <a:r>
              <a:rPr lang="ru-RU" altLang="ru-RU" sz="2400" dirty="0" err="1"/>
              <a:t>қарым-қатынастарының</a:t>
            </a:r>
            <a:r>
              <a:rPr lang="ru-RU" altLang="ru-RU" sz="2400" dirty="0"/>
              <a:t> </a:t>
            </a:r>
            <a:r>
              <a:rPr lang="ru-RU" altLang="ru-RU" sz="2400" dirty="0" err="1"/>
              <a:t>қайталанатын</a:t>
            </a:r>
            <a:r>
              <a:rPr lang="ru-RU" altLang="ru-RU" sz="2400" dirty="0"/>
              <a:t> </a:t>
            </a:r>
            <a:r>
              <a:rPr lang="ru-RU" altLang="ru-RU" sz="2400" dirty="0" err="1"/>
              <a:t>үлгісі</a:t>
            </a:r>
            <a:r>
              <a:rPr lang="ru-RU" altLang="ru-RU" sz="2400" dirty="0"/>
              <a:t>.</a:t>
            </a:r>
          </a:p>
          <a:p>
            <a:pPr eaLnBrk="1" hangingPunct="1"/>
            <a:endParaRPr lang="ru-RU" altLang="ru-RU" dirty="0"/>
          </a:p>
        </p:txBody>
      </p:sp>
      <p:sp>
        <p:nvSpPr>
          <p:cNvPr id="4" name="Стрелка вниз 3">
            <a:extLst>
              <a:ext uri="{FF2B5EF4-FFF2-40B4-BE49-F238E27FC236}">
                <a16:creationId xmlns:a16="http://schemas.microsoft.com/office/drawing/2014/main" id="{40FC50D6-569E-4E5D-9A7A-F09CB522C836}"/>
              </a:ext>
            </a:extLst>
          </p:cNvPr>
          <p:cNvSpPr/>
          <p:nvPr/>
        </p:nvSpPr>
        <p:spPr>
          <a:xfrm>
            <a:off x="5000625" y="1357313"/>
            <a:ext cx="785813" cy="12858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>
            <a:extLst>
              <a:ext uri="{FF2B5EF4-FFF2-40B4-BE49-F238E27FC236}">
                <a16:creationId xmlns:a16="http://schemas.microsoft.com/office/drawing/2014/main" id="{963F896A-F922-4EC2-8077-FBA110C7CD53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satMod val="130000"/>
                  </a:schemeClr>
                </a:solidFill>
              </a:rPr>
              <a:t>«</a:t>
            </a:r>
            <a:r>
              <a:rPr lang="en-US" u="sng" dirty="0">
                <a:solidFill>
                  <a:schemeClr val="tx2">
                    <a:satMod val="130000"/>
                  </a:schemeClr>
                </a:solidFill>
              </a:rPr>
              <a:t>STRATA</a:t>
            </a:r>
            <a:r>
              <a:rPr lang="ru-RU" u="sng" dirty="0">
                <a:solidFill>
                  <a:schemeClr val="tx2">
                    <a:satMod val="130000"/>
                  </a:schemeClr>
                </a:solidFill>
              </a:rPr>
              <a:t>»</a:t>
            </a:r>
            <a:r>
              <a:rPr lang="ru-RU" dirty="0">
                <a:solidFill>
                  <a:schemeClr val="tx2">
                    <a:satMod val="130000"/>
                  </a:schemeClr>
                </a:solidFill>
              </a:rPr>
              <a:t> 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082EBC01-2B30-4633-A0E1-D52A24061480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ru-RU" dirty="0"/>
          </a:p>
          <a:p>
            <a:pPr eaLnBrk="1" hangingPunct="1"/>
            <a:r>
              <a:rPr lang="ru-RU" altLang="ru-RU" dirty="0"/>
              <a:t> </a:t>
            </a:r>
            <a:r>
              <a:rPr lang="ru-RU" altLang="ru-RU" sz="2400" dirty="0"/>
              <a:t>геология </a:t>
            </a:r>
            <a:r>
              <a:rPr lang="ru-RU" altLang="ru-RU" sz="2400" dirty="0" err="1"/>
              <a:t>термині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жердің</a:t>
            </a:r>
            <a:r>
              <a:rPr lang="ru-RU" altLang="ru-RU" sz="2400" dirty="0"/>
              <a:t> </a:t>
            </a:r>
            <a:r>
              <a:rPr lang="ru-RU" altLang="ru-RU" sz="2400" dirty="0" err="1"/>
              <a:t>құрылымындағы</a:t>
            </a:r>
            <a:r>
              <a:rPr lang="ru-RU" altLang="ru-RU" sz="2400" dirty="0"/>
              <a:t> </a:t>
            </a:r>
            <a:r>
              <a:rPr lang="ru-RU" altLang="ru-RU" sz="2400" u="sng" dirty="0" err="1"/>
              <a:t>қабаттарды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анықтауға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байланысты</a:t>
            </a:r>
            <a:r>
              <a:rPr lang="ru-RU" altLang="ru-RU" sz="2400" dirty="0"/>
              <a:t> </a:t>
            </a:r>
            <a:r>
              <a:rPr lang="ru-RU" altLang="ru-RU" sz="2400" dirty="0" err="1"/>
              <a:t>қолданылады</a:t>
            </a:r>
            <a:r>
              <a:rPr lang="ru-RU" altLang="ru-RU" sz="2400" dirty="0"/>
              <a:t>.</a:t>
            </a:r>
          </a:p>
          <a:p>
            <a:pPr eaLnBrk="1" hangingPunct="1"/>
            <a:endParaRPr lang="ru-RU" altLang="ru-RU" sz="2400" dirty="0"/>
          </a:p>
          <a:p>
            <a:pPr eaLnBrk="1" hangingPunct="1"/>
            <a:r>
              <a:rPr lang="ru-RU" altLang="ru-RU" sz="2400" dirty="0"/>
              <a:t> Ал, </a:t>
            </a:r>
            <a:r>
              <a:rPr lang="ru-RU" altLang="ru-RU" sz="2400" dirty="0" err="1"/>
              <a:t>қоғамға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байланысты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біздің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ана</a:t>
            </a:r>
            <a:r>
              <a:rPr lang="ru-RU" altLang="ru-RU" sz="2400" dirty="0"/>
              <a:t> </a:t>
            </a:r>
            <a:r>
              <a:rPr lang="ru-RU" altLang="ru-RU" sz="2400" dirty="0" err="1"/>
              <a:t>тілімізде</a:t>
            </a:r>
            <a:r>
              <a:rPr lang="ru-RU" altLang="ru-RU" sz="2400" dirty="0"/>
              <a:t> </a:t>
            </a:r>
            <a:r>
              <a:rPr lang="ru-RU" altLang="ru-RU" sz="2400" dirty="0" err="1"/>
              <a:t>қабаттан</a:t>
            </a:r>
            <a:r>
              <a:rPr lang="ru-RU" altLang="ru-RU" sz="2400" dirty="0"/>
              <a:t>  «</a:t>
            </a:r>
            <a:r>
              <a:rPr lang="ru-RU" altLang="ru-RU" sz="2400" u="sng" dirty="0" err="1"/>
              <a:t>жік</a:t>
            </a:r>
            <a:r>
              <a:rPr lang="ru-RU" altLang="ru-RU" sz="2400" dirty="0"/>
              <a:t>» (</a:t>
            </a:r>
            <a:r>
              <a:rPr lang="ru-RU" altLang="ru-RU" sz="2400" u="sng" dirty="0" err="1"/>
              <a:t>жіктерді</a:t>
            </a:r>
            <a:r>
              <a:rPr lang="ru-RU" altLang="ru-RU" sz="2400" u="sng" dirty="0"/>
              <a:t>)</a:t>
            </a:r>
          </a:p>
        </p:txBody>
      </p:sp>
      <p:sp>
        <p:nvSpPr>
          <p:cNvPr id="4" name="Стрелка вниз 3">
            <a:extLst>
              <a:ext uri="{FF2B5EF4-FFF2-40B4-BE49-F238E27FC236}">
                <a16:creationId xmlns:a16="http://schemas.microsoft.com/office/drawing/2014/main" id="{1E4D27B4-0E1D-4069-8B01-6F5490F02A06}"/>
              </a:ext>
            </a:extLst>
          </p:cNvPr>
          <p:cNvSpPr/>
          <p:nvPr/>
        </p:nvSpPr>
        <p:spPr>
          <a:xfrm>
            <a:off x="3635896" y="1268760"/>
            <a:ext cx="500063" cy="7143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D49BD8-67B6-4759-A924-30532FE39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b="1" u="sng" dirty="0"/>
              <a:t>Стратификация</a:t>
            </a:r>
            <a:endParaRPr lang="ru-RU" u="sng" dirty="0"/>
          </a:p>
        </p:txBody>
      </p:sp>
      <p:sp>
        <p:nvSpPr>
          <p:cNvPr id="16387" name="Содержимое 2">
            <a:extLst>
              <a:ext uri="{FF2B5EF4-FFF2-40B4-BE49-F238E27FC236}">
                <a16:creationId xmlns:a16="http://schemas.microsoft.com/office/drawing/2014/main" id="{C7CECE5D-3EBF-424F-801D-AC2F29EBC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altLang="ru-RU" sz="3200" dirty="0" err="1"/>
              <a:t>әлеуметтік</a:t>
            </a:r>
            <a:r>
              <a:rPr lang="ru-RU" altLang="ru-RU" sz="3200" dirty="0"/>
              <a:t> </a:t>
            </a:r>
            <a:r>
              <a:rPr lang="ru-RU" altLang="ru-RU" sz="3200" dirty="0" err="1"/>
              <a:t>мәртебелерді</a:t>
            </a:r>
            <a:r>
              <a:rPr lang="ru-RU" altLang="ru-RU" sz="3200" dirty="0"/>
              <a:t> </a:t>
            </a:r>
            <a:r>
              <a:rPr lang="ru-RU" altLang="ru-RU" sz="3200" b="1" u="sng" dirty="0" err="1"/>
              <a:t>шектеулі</a:t>
            </a:r>
            <a:r>
              <a:rPr lang="ru-RU" altLang="ru-RU" sz="3200" b="1" u="sng" dirty="0"/>
              <a:t> </a:t>
            </a:r>
            <a:r>
              <a:rPr lang="ru-RU" altLang="ru-RU" sz="3200" b="1" u="sng" dirty="0" err="1"/>
              <a:t>ресурстарға</a:t>
            </a:r>
            <a:r>
              <a:rPr lang="ru-RU" altLang="ru-RU" sz="3200" b="1" u="sng" dirty="0"/>
              <a:t> </a:t>
            </a:r>
            <a:r>
              <a:rPr lang="ru-RU" altLang="ru-RU" sz="3200" b="1" u="sng" dirty="0" err="1"/>
              <a:t>қолжетімділік</a:t>
            </a:r>
            <a:r>
              <a:rPr lang="ru-RU" altLang="ru-RU" sz="3200" b="1" u="sng" dirty="0"/>
              <a:t> </a:t>
            </a:r>
            <a:r>
              <a:rPr lang="ru-RU" altLang="ru-RU" sz="3200" b="1" u="sng" dirty="0" err="1"/>
              <a:t>тұрғысынан</a:t>
            </a:r>
            <a:r>
              <a:rPr lang="ru-RU" altLang="ru-RU" sz="3200" b="1" u="sng" dirty="0"/>
              <a:t> </a:t>
            </a:r>
            <a:r>
              <a:rPr lang="ru-RU" altLang="ru-RU" sz="3200" dirty="0" err="1"/>
              <a:t>анықтайтын</a:t>
            </a:r>
            <a:r>
              <a:rPr lang="ru-RU" altLang="ru-RU" sz="3200" dirty="0"/>
              <a:t> </a:t>
            </a:r>
            <a:r>
              <a:rPr lang="ru-RU" altLang="ru-RU" sz="3200" b="1" u="sng" dirty="0" err="1"/>
              <a:t>теңсіздіктің</a:t>
            </a:r>
            <a:r>
              <a:rPr lang="ru-RU" altLang="ru-RU" sz="3200" u="sng" dirty="0"/>
              <a:t> </a:t>
            </a:r>
            <a:r>
              <a:rPr lang="ru-RU" altLang="ru-RU" sz="3200" dirty="0" err="1"/>
              <a:t>институционалды</a:t>
            </a:r>
            <a:r>
              <a:rPr lang="ru-RU" altLang="ru-RU" sz="3200" dirty="0"/>
              <a:t> </a:t>
            </a:r>
            <a:r>
              <a:rPr lang="ru-RU" altLang="ru-RU" sz="3200" dirty="0" err="1"/>
              <a:t>құрылымы</a:t>
            </a:r>
            <a:r>
              <a:rPr lang="ru-RU" altLang="ru-RU" sz="3200" dirty="0"/>
              <a:t>.</a:t>
            </a:r>
          </a:p>
          <a:p>
            <a:endParaRPr lang="ru-RU" alt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12E9FB-F604-4B05-B26B-E9E725061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k-KZ" dirty="0">
                <a:solidFill>
                  <a:schemeClr val="tx2">
                    <a:satMod val="130000"/>
                  </a:schemeClr>
                </a:solidFill>
              </a:rPr>
              <a:t>«</a:t>
            </a:r>
            <a:r>
              <a:rPr lang="kk-KZ" u="sng" dirty="0">
                <a:solidFill>
                  <a:schemeClr val="tx2">
                    <a:satMod val="130000"/>
                  </a:schemeClr>
                </a:solidFill>
              </a:rPr>
              <a:t>Әлеуметтік стратификация</a:t>
            </a:r>
            <a:r>
              <a:rPr lang="kk-KZ" dirty="0">
                <a:solidFill>
                  <a:schemeClr val="tx2">
                    <a:satMod val="130000"/>
                  </a:schemeClr>
                </a:solidFill>
              </a:rPr>
              <a:t>» </a:t>
            </a: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7411" name="Содержимое 2">
            <a:extLst>
              <a:ext uri="{FF2B5EF4-FFF2-40B4-BE49-F238E27FC236}">
                <a16:creationId xmlns:a16="http://schemas.microsoft.com/office/drawing/2014/main" id="{DABC713E-14E3-45AC-995E-03F58EC537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kk-KZ" altLang="ru-RU" dirty="0"/>
          </a:p>
          <a:p>
            <a:pPr eaLnBrk="1" hangingPunct="1"/>
            <a:r>
              <a:rPr lang="kk-KZ" altLang="ru-RU" sz="2800" dirty="0"/>
              <a:t>адамдардың белгілі бір жиынтығының (халықтың) </a:t>
            </a:r>
            <a:r>
              <a:rPr lang="kk-KZ" altLang="ru-RU" sz="2800" u="sng" dirty="0"/>
              <a:t>таптарға жіктелуі</a:t>
            </a:r>
            <a:endParaRPr lang="ru-RU" altLang="ru-RU" sz="2800" u="sng" dirty="0"/>
          </a:p>
          <a:p>
            <a:pPr eaLnBrk="1" hangingPunct="1">
              <a:buFont typeface="Wingdings 2" panose="05020102010507070707" pitchFamily="18" charset="2"/>
              <a:buNone/>
            </a:pPr>
            <a:endParaRPr lang="kk-KZ" altLang="ru-RU" sz="2800" dirty="0"/>
          </a:p>
          <a:p>
            <a:pPr eaLnBrk="1" hangingPunct="1"/>
            <a:r>
              <a:rPr lang="kk-KZ" altLang="ru-RU" sz="2800" dirty="0"/>
              <a:t>Қоғамның түрлі әлеуметтік </a:t>
            </a:r>
            <a:r>
              <a:rPr lang="kk-KZ" altLang="ru-RU" sz="2800" u="sng" dirty="0"/>
              <a:t>қабаттарға, топтарға жіктелуін </a:t>
            </a:r>
            <a:r>
              <a:rPr lang="kk-KZ" altLang="ru-RU" sz="2800" dirty="0"/>
              <a:t>сипаттайтын дифференциация</a:t>
            </a:r>
          </a:p>
          <a:p>
            <a:pPr eaLnBrk="1" hangingPunct="1"/>
            <a:endParaRPr lang="ru-RU" altLang="ru-RU" dirty="0"/>
          </a:p>
        </p:txBody>
      </p:sp>
      <p:sp>
        <p:nvSpPr>
          <p:cNvPr id="4" name="Стрелка вниз 3">
            <a:extLst>
              <a:ext uri="{FF2B5EF4-FFF2-40B4-BE49-F238E27FC236}">
                <a16:creationId xmlns:a16="http://schemas.microsoft.com/office/drawing/2014/main" id="{0772562D-1C4A-4B6E-8753-3D824E482B0D}"/>
              </a:ext>
            </a:extLst>
          </p:cNvPr>
          <p:cNvSpPr/>
          <p:nvPr/>
        </p:nvSpPr>
        <p:spPr>
          <a:xfrm>
            <a:off x="3059832" y="1767683"/>
            <a:ext cx="500063" cy="7858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9D2E88-3D4F-48C3-8B84-37D289792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k-KZ" dirty="0">
                <a:solidFill>
                  <a:schemeClr val="tx2">
                    <a:satMod val="130000"/>
                  </a:schemeClr>
                </a:solidFill>
              </a:rPr>
              <a:t>«Әлеуметтік стратификация» (жіктер) </a:t>
            </a: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8435" name="Содержимое 2">
            <a:extLst>
              <a:ext uri="{FF2B5EF4-FFF2-40B4-BE49-F238E27FC236}">
                <a16:creationId xmlns:a16="http://schemas.microsoft.com/office/drawing/2014/main" id="{7708193C-00DE-4FE2-A257-7351B42978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kk-KZ" altLang="ru-RU" dirty="0"/>
          </a:p>
          <a:p>
            <a:pPr eaLnBrk="1" hangingPunct="1"/>
            <a:r>
              <a:rPr lang="kk-KZ" altLang="ru-RU" sz="2800" dirty="0"/>
              <a:t>әлеуметтің экономикаға, </a:t>
            </a:r>
            <a:r>
              <a:rPr lang="kk-KZ" altLang="ru-RU" sz="2800" u="sng" dirty="0"/>
              <a:t>билікке қатынасы және кәсіптік</a:t>
            </a:r>
            <a:r>
              <a:rPr lang="kk-KZ" altLang="ru-RU" sz="2800" dirty="0"/>
              <a:t> жағынан </a:t>
            </a:r>
            <a:r>
              <a:rPr lang="kk-KZ" altLang="ru-RU" sz="2800" u="sng" dirty="0"/>
              <a:t>жіктелуі</a:t>
            </a:r>
            <a:endParaRPr lang="ru-RU" altLang="ru-RU" sz="2800" u="sng" dirty="0"/>
          </a:p>
          <a:p>
            <a:pPr eaLnBrk="1" hangingPunct="1">
              <a:buFont typeface="Wingdings 2" panose="05020102010507070707" pitchFamily="18" charset="2"/>
              <a:buNone/>
            </a:pPr>
            <a:endParaRPr lang="kk-KZ" altLang="ru-RU" sz="2800" dirty="0"/>
          </a:p>
          <a:p>
            <a:pPr eaLnBrk="1" hangingPunct="1"/>
            <a:r>
              <a:rPr lang="kk-KZ" altLang="ru-RU" sz="2800" dirty="0"/>
              <a:t>Қоғамның </a:t>
            </a:r>
            <a:r>
              <a:rPr lang="kk-KZ" altLang="ru-RU" sz="2800" u="sng" dirty="0"/>
              <a:t>әлеуметтік-таптық жіктелуін </a:t>
            </a:r>
            <a:r>
              <a:rPr lang="kk-KZ" altLang="ru-RU" sz="2800" dirty="0"/>
              <a:t>сипаттайтын ұғым </a:t>
            </a:r>
            <a:endParaRPr lang="ru-RU" altLang="ru-RU" sz="2800" dirty="0"/>
          </a:p>
          <a:p>
            <a:pPr eaLnBrk="1" hangingPunct="1"/>
            <a:endParaRPr lang="kk-KZ" altLang="ru-RU" dirty="0"/>
          </a:p>
          <a:p>
            <a:pPr eaLnBrk="1" hangingPunct="1"/>
            <a:endParaRPr lang="kk-KZ" altLang="ru-RU" dirty="0"/>
          </a:p>
          <a:p>
            <a:pPr eaLnBrk="1" hangingPunct="1"/>
            <a:endParaRPr lang="ru-RU" altLang="ru-RU" dirty="0"/>
          </a:p>
        </p:txBody>
      </p:sp>
      <p:sp>
        <p:nvSpPr>
          <p:cNvPr id="4" name="Стрелка вниз 3">
            <a:extLst>
              <a:ext uri="{FF2B5EF4-FFF2-40B4-BE49-F238E27FC236}">
                <a16:creationId xmlns:a16="http://schemas.microsoft.com/office/drawing/2014/main" id="{D67C07B0-C0BD-41DD-AFCF-DDD128706588}"/>
              </a:ext>
            </a:extLst>
          </p:cNvPr>
          <p:cNvSpPr/>
          <p:nvPr/>
        </p:nvSpPr>
        <p:spPr>
          <a:xfrm>
            <a:off x="2987824" y="1772816"/>
            <a:ext cx="642937" cy="9286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>
            <a:extLst>
              <a:ext uri="{FF2B5EF4-FFF2-40B4-BE49-F238E27FC236}">
                <a16:creationId xmlns:a16="http://schemas.microsoft.com/office/drawing/2014/main" id="{AD26E8FE-FE33-4C97-915B-9C13CFC1FDBE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kk-KZ">
                <a:solidFill>
                  <a:schemeClr val="tx2">
                    <a:satMod val="130000"/>
                  </a:schemeClr>
                </a:solidFill>
              </a:rPr>
              <a:t>Әлеуметтік стратификация</a:t>
            </a: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67267" name="Rectangle 3">
            <a:extLst>
              <a:ext uri="{FF2B5EF4-FFF2-40B4-BE49-F238E27FC236}">
                <a16:creationId xmlns:a16="http://schemas.microsoft.com/office/drawing/2014/main" id="{1B293B13-F7D1-4AF4-AF73-A0F079A6900E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altLang="ru-RU" sz="2800" dirty="0" err="1"/>
              <a:t>Қоғамдағы</a:t>
            </a:r>
            <a:r>
              <a:rPr lang="ru-RU" altLang="ru-RU" sz="2800" dirty="0"/>
              <a:t> </a:t>
            </a:r>
            <a:r>
              <a:rPr lang="ru-RU" altLang="ru-RU" sz="2800" b="1" u="sng" dirty="0" err="1"/>
              <a:t>әлеуметтік</a:t>
            </a:r>
            <a:r>
              <a:rPr lang="ru-RU" altLang="ru-RU" sz="2800" b="1" u="sng" dirty="0"/>
              <a:t> </a:t>
            </a:r>
            <a:r>
              <a:rPr lang="ru-RU" altLang="ru-RU" sz="2800" b="1" u="sng" dirty="0" err="1"/>
              <a:t>теңсіздік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иерархияға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негізделген</a:t>
            </a:r>
            <a:r>
              <a:rPr lang="ru-RU" altLang="ru-RU" sz="2800" dirty="0"/>
              <a:t> </a:t>
            </a:r>
          </a:p>
          <a:p>
            <a:pPr eaLnBrk="1" hangingPunct="1"/>
            <a:endParaRPr lang="ru-RU" altLang="ru-RU" sz="2800" dirty="0"/>
          </a:p>
          <a:p>
            <a:pPr eaLnBrk="1" hangingPunct="1"/>
            <a:r>
              <a:rPr lang="kk-KZ" altLang="ru-RU" sz="2800" dirty="0"/>
              <a:t>әлеуметтік </a:t>
            </a:r>
            <a:r>
              <a:rPr lang="kk-KZ" altLang="ru-RU" sz="2800" u="sng" dirty="0"/>
              <a:t>көпқабаттылықты</a:t>
            </a:r>
            <a:r>
              <a:rPr lang="kk-KZ" altLang="ru-RU" sz="2800" dirty="0"/>
              <a:t>, адамдардың иерархиялық </a:t>
            </a:r>
            <a:r>
              <a:rPr lang="kk-KZ" altLang="ru-RU" sz="2800" u="sng" dirty="0"/>
              <a:t>жіктелуін</a:t>
            </a:r>
            <a:r>
              <a:rPr lang="kk-KZ" altLang="ru-RU" sz="2800" dirty="0"/>
              <a:t> бейнелейтін жүйе. </a:t>
            </a:r>
            <a:endParaRPr lang="ru-RU" alt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7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7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7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266" grpId="0"/>
      <p:bldP spid="26726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49BD7C-C510-4E99-80E4-7A7BA57C2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kk-KZ" b="1" u="sng" dirty="0">
                <a:solidFill>
                  <a:schemeClr val="tx2">
                    <a:satMod val="130000"/>
                  </a:schemeClr>
                </a:solidFill>
              </a:rPr>
              <a:t>Жік</a:t>
            </a:r>
            <a:br>
              <a:rPr lang="ru-RU" b="1" u="sng" dirty="0">
                <a:solidFill>
                  <a:schemeClr val="tx2">
                    <a:satMod val="130000"/>
                  </a:schemeClr>
                </a:solidFill>
              </a:rPr>
            </a:br>
            <a:endParaRPr lang="ru-RU" b="1" u="sng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0483" name="Содержимое 2">
            <a:extLst>
              <a:ext uri="{FF2B5EF4-FFF2-40B4-BE49-F238E27FC236}">
                <a16:creationId xmlns:a16="http://schemas.microsoft.com/office/drawing/2014/main" id="{1054693C-1FB0-444A-BA0E-CDCF578EE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kk-KZ" altLang="ru-RU" dirty="0"/>
          </a:p>
          <a:p>
            <a:pPr eaLnBrk="1" hangingPunct="1"/>
            <a:endParaRPr lang="kk-KZ" altLang="ru-RU" u="sng" dirty="0"/>
          </a:p>
          <a:p>
            <a:pPr eaLnBrk="1" hangingPunct="1"/>
            <a:r>
              <a:rPr lang="kk-KZ" altLang="ru-RU" sz="2800" u="sng" dirty="0"/>
              <a:t>Табысы, дәрежесі, білімі және мәртебесі </a:t>
            </a:r>
            <a:r>
              <a:rPr lang="kk-KZ" altLang="ru-RU" sz="2800" dirty="0"/>
              <a:t>жағынан біршама </a:t>
            </a:r>
            <a:r>
              <a:rPr lang="kk-KZ" altLang="ru-RU" sz="2800" u="sng" dirty="0"/>
              <a:t>ұқсас адамдардың    тобы</a:t>
            </a:r>
            <a:endParaRPr lang="ru-RU" altLang="ru-RU" sz="2800" u="sng" dirty="0"/>
          </a:p>
          <a:p>
            <a:pPr eaLnBrk="1" hangingPunct="1">
              <a:buFont typeface="Wingdings 2" panose="05020102010507070707" pitchFamily="18" charset="2"/>
              <a:buNone/>
            </a:pPr>
            <a:endParaRPr lang="ru-RU" altLang="ru-RU" dirty="0"/>
          </a:p>
        </p:txBody>
      </p:sp>
      <p:sp>
        <p:nvSpPr>
          <p:cNvPr id="4" name="Стрелка вниз 3">
            <a:extLst>
              <a:ext uri="{FF2B5EF4-FFF2-40B4-BE49-F238E27FC236}">
                <a16:creationId xmlns:a16="http://schemas.microsoft.com/office/drawing/2014/main" id="{974D3E93-A59A-4436-A7C2-5E404B9FA981}"/>
              </a:ext>
            </a:extLst>
          </p:cNvPr>
          <p:cNvSpPr/>
          <p:nvPr/>
        </p:nvSpPr>
        <p:spPr>
          <a:xfrm>
            <a:off x="3491880" y="1340768"/>
            <a:ext cx="714375" cy="1500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9FB601-8095-43AC-A5C4-16F677458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kk-KZ" dirty="0">
                <a:solidFill>
                  <a:schemeClr val="tx2">
                    <a:satMod val="130000"/>
                  </a:schemeClr>
                </a:solidFill>
              </a:rPr>
              <a:t>Әлеуметтік топ</a:t>
            </a:r>
            <a:br>
              <a:rPr lang="ru-RU" dirty="0">
                <a:solidFill>
                  <a:schemeClr val="tx2">
                    <a:satMod val="130000"/>
                  </a:schemeClr>
                </a:solidFill>
              </a:rPr>
            </a:b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1507" name="Содержимое 2">
            <a:extLst>
              <a:ext uri="{FF2B5EF4-FFF2-40B4-BE49-F238E27FC236}">
                <a16:creationId xmlns:a16="http://schemas.microsoft.com/office/drawing/2014/main" id="{9B57243C-C84F-4CB8-BE5D-D9CC8F68CF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kk-KZ" altLang="ru-RU" dirty="0"/>
          </a:p>
          <a:p>
            <a:pPr eaLnBrk="1" hangingPunct="1"/>
            <a:r>
              <a:rPr lang="kk-KZ" altLang="ru-RU" sz="2400" u="sng" dirty="0"/>
              <a:t>Ортақ мақсатқа </a:t>
            </a:r>
            <a:r>
              <a:rPr lang="kk-KZ" altLang="ru-RU" sz="2400" dirty="0"/>
              <a:t>негізделген </a:t>
            </a:r>
            <a:r>
              <a:rPr lang="kk-KZ" altLang="ru-RU" sz="2400" u="sng" dirty="0"/>
              <a:t>біріккен, ынтымақтасқан, сәйкестендірілген </a:t>
            </a:r>
            <a:r>
              <a:rPr lang="kk-KZ" altLang="ru-RU" sz="2400" dirty="0"/>
              <a:t>байланыс негізінде қалыптасатын </a:t>
            </a:r>
            <a:r>
              <a:rPr lang="kk-KZ" altLang="ru-RU" sz="2400" u="sng" dirty="0"/>
              <a:t>қауымдастықтың түрі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ru-RU" altLang="ru-RU" sz="2400" u="sng" dirty="0"/>
          </a:p>
          <a:p>
            <a:pPr eaLnBrk="1" hangingPunct="1"/>
            <a:r>
              <a:rPr lang="ru-RU" altLang="ru-RU" sz="2400" b="1" dirty="0" err="1"/>
              <a:t>Әлеуметтік </a:t>
            </a:r>
            <a:r>
              <a:rPr lang="ru-RU" altLang="ru-RU" sz="2400" b="1" dirty="0"/>
              <a:t>тап</a:t>
            </a:r>
            <a:r>
              <a:rPr lang="ru-RU" altLang="ru-RU" sz="2400" dirty="0"/>
              <a:t> – </a:t>
            </a:r>
            <a:r>
              <a:rPr lang="ru-RU" altLang="ru-RU" sz="2400" u="sng" dirty="0" err="1"/>
              <a:t>бірдей</a:t>
            </a:r>
            <a:r>
              <a:rPr lang="ru-RU" altLang="ru-RU" sz="2400" u="sng" dirty="0"/>
              <a:t> </a:t>
            </a:r>
            <a:r>
              <a:rPr lang="ru-RU" altLang="ru-RU" sz="2400" u="sng" dirty="0" err="1"/>
              <a:t>деңгейде </a:t>
            </a:r>
            <a:r>
              <a:rPr lang="ru-RU" altLang="ru-RU" sz="2400" dirty="0" err="1"/>
              <a:t>және билікте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болатын</a:t>
            </a:r>
            <a:r>
              <a:rPr lang="ru-RU" altLang="ru-RU" sz="2400" dirty="0"/>
              <a:t>, </a:t>
            </a:r>
            <a:r>
              <a:rPr lang="ru-RU" altLang="ru-RU" sz="2400" dirty="0" err="1"/>
              <a:t>бір-бірімен</a:t>
            </a:r>
            <a:r>
              <a:rPr lang="ru-RU" altLang="ru-RU" sz="2400" dirty="0"/>
              <a:t> </a:t>
            </a:r>
            <a:r>
              <a:rPr lang="ru-RU" altLang="ru-RU" sz="2400" dirty="0" err="1"/>
              <a:t>сәйкестік сезімі</a:t>
            </a:r>
            <a:r>
              <a:rPr lang="ru-RU" altLang="ru-RU" sz="2400" dirty="0"/>
              <a:t> бар </a:t>
            </a:r>
            <a:r>
              <a:rPr lang="ru-RU" altLang="ru-RU" sz="2400" u="sng" dirty="0" err="1"/>
              <a:t>адамдардың санаты</a:t>
            </a:r>
            <a:r>
              <a:rPr lang="ru-RU" altLang="ru-RU" sz="2400" u="sng" dirty="0"/>
              <a:t>.</a:t>
            </a:r>
          </a:p>
          <a:p>
            <a:pPr eaLnBrk="1" hangingPunct="1"/>
            <a:endParaRPr lang="ru-RU" altLang="ru-RU" dirty="0"/>
          </a:p>
        </p:txBody>
      </p:sp>
      <p:sp>
        <p:nvSpPr>
          <p:cNvPr id="4" name="Стрелка вниз 3">
            <a:extLst>
              <a:ext uri="{FF2B5EF4-FFF2-40B4-BE49-F238E27FC236}">
                <a16:creationId xmlns:a16="http://schemas.microsoft.com/office/drawing/2014/main" id="{95050EC3-01E6-4805-9205-BC57EECF8E6F}"/>
              </a:ext>
            </a:extLst>
          </p:cNvPr>
          <p:cNvSpPr/>
          <p:nvPr/>
        </p:nvSpPr>
        <p:spPr>
          <a:xfrm>
            <a:off x="3419872" y="1268760"/>
            <a:ext cx="571500" cy="6302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Объект 2">
            <a:extLst>
              <a:ext uri="{FF2B5EF4-FFF2-40B4-BE49-F238E27FC236}">
                <a16:creationId xmlns:a16="http://schemas.microsoft.com/office/drawing/2014/main" id="{1103CE57-EB03-47BC-93B8-537A83ADA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sz="2800" b="1" u="sng" dirty="0"/>
              <a:t>СТРАТИФИКАЦИЯНЫ</a:t>
            </a:r>
            <a:r>
              <a:rPr lang="kk-KZ" altLang="ru-RU" sz="2800" b="1" u="sng" dirty="0"/>
              <a:t>Ң </a:t>
            </a:r>
          </a:p>
          <a:p>
            <a:pPr algn="ctr">
              <a:buFont typeface="Wingdings 2" panose="05020102010507070707" pitchFamily="18" charset="2"/>
              <a:buNone/>
            </a:pPr>
            <a:r>
              <a:rPr lang="kk-KZ" altLang="ru-RU" sz="2800" b="1" u="sng" dirty="0"/>
              <a:t>КРИТЕРИЯЛАРЫ</a:t>
            </a:r>
            <a:endParaRPr lang="ru-RU" altLang="ru-RU" sz="2800" b="1" u="sng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>
            <a:extLst>
              <a:ext uri="{FF2B5EF4-FFF2-40B4-BE49-F238E27FC236}">
                <a16:creationId xmlns:a16="http://schemas.microsoft.com/office/drawing/2014/main" id="{61A58F7D-9479-4737-9B38-8F51564BA308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u="sng" dirty="0" err="1">
                <a:solidFill>
                  <a:schemeClr val="tx2">
                    <a:satMod val="130000"/>
                  </a:schemeClr>
                </a:solidFill>
              </a:rPr>
              <a:t>Табыстарының көлемі</a:t>
            </a:r>
            <a:endParaRPr lang="ru-RU" u="sng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23555" name="Picture 7" descr="944353_294396924028954_761056157_n">
            <a:extLst>
              <a:ext uri="{FF2B5EF4-FFF2-40B4-BE49-F238E27FC236}">
                <a16:creationId xmlns:a16="http://schemas.microsoft.com/office/drawing/2014/main" id="{E694EB97-5098-4135-8EDA-FA5FE5A76A8A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145" y="1905000"/>
            <a:ext cx="2959584" cy="2019300"/>
          </a:xfrm>
          <a:noFill/>
        </p:spPr>
      </p:pic>
      <p:pic>
        <p:nvPicPr>
          <p:cNvPr id="23556" name="Picture 9" descr="1003530_732816526748278_945904789_n">
            <a:extLst>
              <a:ext uri="{FF2B5EF4-FFF2-40B4-BE49-F238E27FC236}">
                <a16:creationId xmlns:a16="http://schemas.microsoft.com/office/drawing/2014/main" id="{9FD178ED-3A3D-4BC3-866E-6D58DCBDFE74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176" y="4076700"/>
            <a:ext cx="2687522" cy="2019300"/>
          </a:xfrm>
          <a:noFill/>
        </p:spPr>
      </p:pic>
      <p:pic>
        <p:nvPicPr>
          <p:cNvPr id="23557" name="Picture 8" descr="935426_629729080390357_2014866038_n">
            <a:extLst>
              <a:ext uri="{FF2B5EF4-FFF2-40B4-BE49-F238E27FC236}">
                <a16:creationId xmlns:a16="http://schemas.microsoft.com/office/drawing/2014/main" id="{CFD6808C-C685-4A37-A02C-C3F160A8442B}"/>
              </a:ext>
            </a:extLst>
          </p:cNvPr>
          <p:cNvPicPr>
            <a:picLocks noGrp="1" noChangeAspect="1" noChangeArrowheads="1"/>
          </p:cNvPicPr>
          <p:nvPr>
            <p:ph sz="half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3800" y="2447925"/>
            <a:ext cx="3759200" cy="2952750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0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3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E8183D-6FDC-4DB9-A12D-49B6224B3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sz="4400" b="1" dirty="0"/>
              <a:t>Билл Гейтс</a:t>
            </a:r>
            <a:endParaRPr lang="ru-RU" b="1" dirty="0"/>
          </a:p>
        </p:txBody>
      </p:sp>
      <p:sp>
        <p:nvSpPr>
          <p:cNvPr id="24579" name="Содержимое 2">
            <a:extLst>
              <a:ext uri="{FF2B5EF4-FFF2-40B4-BE49-F238E27FC236}">
                <a16:creationId xmlns:a16="http://schemas.microsoft.com/office/drawing/2014/main" id="{F5671B24-8B74-4B45-9BCE-37BE481EDA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altLang="ru-RU" sz="1600" b="1"/>
              <a:t>Состояние:</a:t>
            </a:r>
            <a:r>
              <a:rPr lang="ru-RU" altLang="ru-RU" sz="1600"/>
              <a:t> $79,2 млрд</a:t>
            </a:r>
          </a:p>
          <a:p>
            <a:r>
              <a:rPr lang="ru-RU" altLang="ru-RU" sz="1600" b="1"/>
              <a:t>Изменение за год:</a:t>
            </a:r>
            <a:r>
              <a:rPr lang="ru-RU" altLang="ru-RU" sz="1600"/>
              <a:t> +$3,2 млрд</a:t>
            </a:r>
          </a:p>
          <a:p>
            <a:r>
              <a:rPr lang="ru-RU" altLang="ru-RU" sz="1600" b="1"/>
              <a:t>Страна:</a:t>
            </a:r>
            <a:r>
              <a:rPr lang="ru-RU" altLang="ru-RU" sz="1600"/>
              <a:t> США</a:t>
            </a:r>
          </a:p>
          <a:p>
            <a:r>
              <a:rPr lang="ru-RU" altLang="ru-RU" sz="1600"/>
              <a:t>Билл Гейтс снова на вершине мирового списка Forbes – в 16-й раз за последний 21 год. Он вернул себе лидерство в 2014-м после четырех лет первенства мексиканского магната Карлоса Слима Элу. Раньше состояние основателя Microsoft было сосредоточено в акциях «родной» корпорации, но постепенно, на протяжении вот уже 15 лет, предприниматель последовательно сокращает долю в софтверном гиганте. За последний год пакет Гейтса «похудел» еще на треть – в том числе, из-за передачи бумаг на $1,5 млрд благотворительному Фонду Билла и Мелинды Гейтс в ноябре 2014-го. Совокупно на меценатские проекты бизнесмен направил уже $30,7 млрд. Беспрецедентная по масштабам филантропическая деятельность миллиардера направлена на повышение качества образования в США и борьбу с эпидемиями и нищетой в странах третьего мира, прежде всего на Африканском континенте.</a:t>
            </a:r>
          </a:p>
          <a:p>
            <a:r>
              <a:rPr lang="ru-RU" altLang="ru-RU" sz="1600" b="1" u="sng"/>
              <a:t>Билл Гейтс лишил детей наследства</a:t>
            </a:r>
            <a:endParaRPr lang="ru-RU" altLang="ru-RU" sz="1600" u="sng"/>
          </a:p>
          <a:p>
            <a:endParaRPr lang="ru-RU" altLang="ru-RU" sz="16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>
            <a:extLst>
              <a:ext uri="{FF2B5EF4-FFF2-40B4-BE49-F238E27FC236}">
                <a16:creationId xmlns:a16="http://schemas.microsoft.com/office/drawing/2014/main" id="{E2E3189D-DB69-4504-9B23-CD2CCF6E7898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u="sng" dirty="0" err="1">
                <a:solidFill>
                  <a:schemeClr val="tx2">
                    <a:satMod val="130000"/>
                  </a:schemeClr>
                </a:solidFill>
              </a:rPr>
              <a:t>Білімдерінің деңгейі</a:t>
            </a:r>
            <a:endParaRPr lang="ru-RU" b="1" u="sng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25603" name="Picture 6" descr="205893_183800551686515_5160522_n">
            <a:extLst>
              <a:ext uri="{FF2B5EF4-FFF2-40B4-BE49-F238E27FC236}">
                <a16:creationId xmlns:a16="http://schemas.microsoft.com/office/drawing/2014/main" id="{D20C3622-DF70-43E2-8FF7-0E27EAEC6583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2492375"/>
            <a:ext cx="3927475" cy="2933700"/>
          </a:xfrm>
          <a:noFill/>
        </p:spPr>
      </p:pic>
      <p:sp>
        <p:nvSpPr>
          <p:cNvPr id="25604" name="Rectangle 5">
            <a:extLst>
              <a:ext uri="{FF2B5EF4-FFF2-40B4-BE49-F238E27FC236}">
                <a16:creationId xmlns:a16="http://schemas.microsoft.com/office/drawing/2014/main" id="{B8203B75-F641-444D-AA05-B512E8DD0288}"/>
              </a:ext>
            </a:extLst>
          </p:cNvPr>
          <p:cNvSpPr>
            <a:spLocks noGrp="1" noRot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ru-RU" altLang="ru-RU" sz="2800"/>
          </a:p>
        </p:txBody>
      </p:sp>
      <p:pic>
        <p:nvPicPr>
          <p:cNvPr id="25605" name="Picture 7" descr="1233384_402785749821969_1563843384_n">
            <a:extLst>
              <a:ext uri="{FF2B5EF4-FFF2-40B4-BE49-F238E27FC236}">
                <a16:creationId xmlns:a16="http://schemas.microsoft.com/office/drawing/2014/main" id="{DFF73AB4-2712-4109-BA23-8624C86EE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2133600"/>
            <a:ext cx="3671888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8" descr="379549_314738841883142_39460703_n">
            <a:extLst>
              <a:ext uri="{FF2B5EF4-FFF2-40B4-BE49-F238E27FC236}">
                <a16:creationId xmlns:a16="http://schemas.microsoft.com/office/drawing/2014/main" id="{8C217138-374D-4474-A5FE-A53B95A64A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1700213"/>
            <a:ext cx="2376487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>
            <a:extLst>
              <a:ext uri="{FF2B5EF4-FFF2-40B4-BE49-F238E27FC236}">
                <a16:creationId xmlns:a16="http://schemas.microsoft.com/office/drawing/2014/main" id="{76CDF1A7-D133-40C6-84C1-7A720EFAF7BE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1435100" y="274638"/>
            <a:ext cx="749935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u="sng" dirty="0" err="1">
                <a:solidFill>
                  <a:schemeClr val="tx2">
                    <a:satMod val="130000"/>
                  </a:schemeClr>
                </a:solidFill>
              </a:rPr>
              <a:t>Билікке</a:t>
            </a:r>
            <a:r>
              <a:rPr lang="ru-RU" b="1" u="sng" dirty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ru-RU" b="1" u="sng" dirty="0" err="1">
                <a:solidFill>
                  <a:schemeClr val="tx2">
                    <a:satMod val="130000"/>
                  </a:schemeClr>
                </a:solidFill>
              </a:rPr>
              <a:t>қатынастары</a:t>
            </a:r>
            <a:endParaRPr lang="ru-RU" b="1" u="sng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26627" name="Picture 6" descr="395488_145128818938674_1338860473_n">
            <a:extLst>
              <a:ext uri="{FF2B5EF4-FFF2-40B4-BE49-F238E27FC236}">
                <a16:creationId xmlns:a16="http://schemas.microsoft.com/office/drawing/2014/main" id="{007F7F1B-19C2-455A-AEF4-B5491F066543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35100" y="2027238"/>
            <a:ext cx="3657600" cy="3657600"/>
          </a:xfrm>
          <a:noFill/>
        </p:spPr>
      </p:pic>
      <p:pic>
        <p:nvPicPr>
          <p:cNvPr id="26628" name="Picture 7" descr="418093_167175243400698_1156440700_n">
            <a:extLst>
              <a:ext uri="{FF2B5EF4-FFF2-40B4-BE49-F238E27FC236}">
                <a16:creationId xmlns:a16="http://schemas.microsoft.com/office/drawing/2014/main" id="{0FA3AF70-B55C-42DA-B679-C8254461AD9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76850" y="2351088"/>
            <a:ext cx="3657600" cy="3009900"/>
          </a:xfr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>
            <a:extLst>
              <a:ext uri="{FF2B5EF4-FFF2-40B4-BE49-F238E27FC236}">
                <a16:creationId xmlns:a16="http://schemas.microsoft.com/office/drawing/2014/main" id="{83C004BC-F0B8-4242-BEE5-CB297FB1AFC2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1435100" y="274638"/>
            <a:ext cx="7499350" cy="165417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ru-RU" dirty="0">
                <a:solidFill>
                  <a:schemeClr val="tx2">
                    <a:satMod val="130000"/>
                  </a:schemeClr>
                </a:solidFill>
              </a:rPr>
            </a:br>
            <a:r>
              <a:rPr lang="kk-KZ" dirty="0">
                <a:solidFill>
                  <a:schemeClr val="tx2">
                    <a:satMod val="130000"/>
                  </a:schemeClr>
                </a:solidFill>
              </a:rPr>
              <a:t> Стратификацияның </a:t>
            </a:r>
            <a:r>
              <a:rPr lang="kk-KZ" u="sng" dirty="0">
                <a:solidFill>
                  <a:schemeClr val="tx2">
                    <a:satMod val="130000"/>
                  </a:schemeClr>
                </a:solidFill>
              </a:rPr>
              <a:t>субъективтік көрсеткіші</a:t>
            </a:r>
            <a:r>
              <a:rPr lang="kk-KZ" dirty="0">
                <a:solidFill>
                  <a:schemeClr val="tx2">
                    <a:satMod val="130000"/>
                  </a:schemeClr>
                </a:solidFill>
              </a:rPr>
              <a:t>  =  </a:t>
            </a:r>
            <a:r>
              <a:rPr lang="kk-KZ" b="1" u="sng" dirty="0">
                <a:solidFill>
                  <a:schemeClr val="tx2">
                    <a:satMod val="130000"/>
                  </a:schemeClr>
                </a:solidFill>
              </a:rPr>
              <a:t>мәртебе</a:t>
            </a:r>
            <a:br>
              <a:rPr lang="ru-RU" dirty="0">
                <a:solidFill>
                  <a:schemeClr val="tx2">
                    <a:satMod val="130000"/>
                  </a:schemeClr>
                </a:solidFill>
              </a:rPr>
            </a:b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27651" name="Picture 6" descr="426382_131317523712464_250834151_n">
            <a:extLst>
              <a:ext uri="{FF2B5EF4-FFF2-40B4-BE49-F238E27FC236}">
                <a16:creationId xmlns:a16="http://schemas.microsoft.com/office/drawing/2014/main" id="{4EF7B00B-089F-4662-B515-6FF7884B1BD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8750" y="2214563"/>
            <a:ext cx="3657600" cy="3649662"/>
          </a:xfrm>
          <a:noFill/>
        </p:spPr>
      </p:pic>
      <p:pic>
        <p:nvPicPr>
          <p:cNvPr id="27652" name="Picture 7" descr="8373_141186246058925_739862509_n">
            <a:extLst>
              <a:ext uri="{FF2B5EF4-FFF2-40B4-BE49-F238E27FC236}">
                <a16:creationId xmlns:a16="http://schemas.microsoft.com/office/drawing/2014/main" id="{EB57754B-2C7E-46F8-B57F-A2F1B4628E6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775" y="3009636"/>
            <a:ext cx="3089275" cy="2059516"/>
          </a:xfr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0A31A2-83EF-40BD-A296-8B9F4F1D5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kk-KZ" u="sng" dirty="0">
                <a:solidFill>
                  <a:schemeClr val="tx2">
                    <a:satMod val="130000"/>
                  </a:schemeClr>
                </a:solidFill>
              </a:rPr>
              <a:t>Әлеуметтік мәртебе</a:t>
            </a:r>
            <a:br>
              <a:rPr lang="ru-RU" dirty="0">
                <a:solidFill>
                  <a:schemeClr val="tx2">
                    <a:satMod val="130000"/>
                  </a:schemeClr>
                </a:solidFill>
              </a:rPr>
            </a:b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8675" name="Содержимое 2">
            <a:extLst>
              <a:ext uri="{FF2B5EF4-FFF2-40B4-BE49-F238E27FC236}">
                <a16:creationId xmlns:a16="http://schemas.microsoft.com/office/drawing/2014/main" id="{E3D21AC9-D923-4A9C-8C5D-61DFB51C4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7544" y="1524000"/>
            <a:ext cx="7633469" cy="4664075"/>
          </a:xfrm>
        </p:spPr>
        <p:txBody>
          <a:bodyPr/>
          <a:lstStyle/>
          <a:p>
            <a:pPr eaLnBrk="1" hangingPunct="1"/>
            <a:endParaRPr lang="kk-KZ" altLang="ru-RU" dirty="0"/>
          </a:p>
          <a:p>
            <a:pPr eaLnBrk="1" hangingPunct="1"/>
            <a:endParaRPr lang="kk-KZ" altLang="ru-RU" dirty="0"/>
          </a:p>
          <a:p>
            <a:pPr eaLnBrk="1" hangingPunct="1"/>
            <a:r>
              <a:rPr lang="kk-KZ" altLang="ru-RU" sz="2800" u="sng" dirty="0"/>
              <a:t>Адамның,</a:t>
            </a:r>
            <a:r>
              <a:rPr lang="kk-KZ" altLang="ru-RU" sz="2800" dirty="0"/>
              <a:t> үлкен </a:t>
            </a:r>
            <a:r>
              <a:rPr lang="kk-KZ" altLang="ru-RU" sz="2800" u="sng" dirty="0"/>
              <a:t>әлеуметтік топтың </a:t>
            </a:r>
            <a:r>
              <a:rPr lang="kk-KZ" altLang="ru-RU" sz="2800" dirty="0"/>
              <a:t>өкілі ретінде </a:t>
            </a:r>
            <a:r>
              <a:rPr lang="kk-KZ" altLang="ru-RU" sz="2800" u="sng" dirty="0"/>
              <a:t>қоғамдағы орны </a:t>
            </a:r>
            <a:r>
              <a:rPr lang="kk-KZ" altLang="ru-RU" sz="2800" dirty="0"/>
              <a:t>әлеуметтануда</a:t>
            </a:r>
            <a:endParaRPr lang="ru-RU" altLang="ru-RU" sz="2800" dirty="0"/>
          </a:p>
          <a:p>
            <a:pPr eaLnBrk="1" hangingPunct="1"/>
            <a:endParaRPr lang="ru-RU" altLang="ru-RU" sz="2800" dirty="0"/>
          </a:p>
          <a:p>
            <a:pPr eaLnBrk="1" hangingPunct="1"/>
            <a:r>
              <a:rPr lang="ru-RU" altLang="ru-RU" sz="2800" b="1" dirty="0" err="1"/>
              <a:t>Әлеуметтік-экономикалық мәртебе </a:t>
            </a:r>
            <a:r>
              <a:rPr lang="ru-RU" altLang="ru-RU" sz="2800" b="1" dirty="0"/>
              <a:t>(ӘЭМ)</a:t>
            </a:r>
            <a:r>
              <a:rPr lang="ru-RU" altLang="ru-RU" sz="2800" dirty="0"/>
              <a:t> – </a:t>
            </a:r>
            <a:r>
              <a:rPr lang="ru-RU" altLang="ru-RU" sz="2800" dirty="0" err="1"/>
              <a:t>адамдар</a:t>
            </a:r>
            <a:r>
              <a:rPr lang="ru-RU" altLang="ru-RU" sz="2800" dirty="0"/>
              <a:t> </a:t>
            </a:r>
            <a:r>
              <a:rPr lang="ru-RU" altLang="ru-RU" sz="2800" u="sng" dirty="0" err="1"/>
              <a:t>табысқа</a:t>
            </a:r>
            <a:r>
              <a:rPr lang="ru-RU" altLang="ru-RU" sz="2800" u="sng" dirty="0"/>
              <a:t>, </a:t>
            </a:r>
            <a:r>
              <a:rPr lang="ru-RU" altLang="ru-RU" sz="2800" u="sng" dirty="0" err="1"/>
              <a:t>білім</a:t>
            </a:r>
            <a:r>
              <a:rPr lang="ru-RU" altLang="ru-RU" sz="2800" u="sng" dirty="0"/>
              <a:t> </a:t>
            </a:r>
            <a:r>
              <a:rPr lang="ru-RU" altLang="ru-RU" sz="2800" dirty="0" err="1"/>
              <a:t>алуға</a:t>
            </a:r>
            <a:r>
              <a:rPr lang="ru-RU" altLang="ru-RU" sz="2800" dirty="0"/>
              <a:t>, </a:t>
            </a:r>
            <a:r>
              <a:rPr lang="ru-RU" altLang="ru-RU" sz="2800" u="sng" dirty="0" err="1"/>
              <a:t>кәсіпке </a:t>
            </a:r>
            <a:r>
              <a:rPr lang="ru-RU" altLang="ru-RU" sz="2800" dirty="0" err="1"/>
              <a:t>немесе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олардың кейбір</a:t>
            </a:r>
            <a:r>
              <a:rPr lang="ru-RU" altLang="ru-RU" sz="2800" dirty="0"/>
              <a:t> </a:t>
            </a:r>
            <a:r>
              <a:rPr lang="ru-RU" altLang="ru-RU" sz="2800" dirty="0" err="1"/>
              <a:t>түйістеріне иек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артатын</a:t>
            </a:r>
            <a:r>
              <a:rPr lang="ru-RU" altLang="ru-RU" sz="2800" dirty="0"/>
              <a:t> </a:t>
            </a:r>
            <a:r>
              <a:rPr lang="ru-RU" altLang="ru-RU" sz="2800" dirty="0" err="1"/>
              <a:t>әлеуметтік </a:t>
            </a:r>
            <a:r>
              <a:rPr lang="ru-RU" altLang="ru-RU" sz="2800" dirty="0"/>
              <a:t>тап </a:t>
            </a:r>
            <a:r>
              <a:rPr lang="ru-RU" altLang="ru-RU" sz="2800" dirty="0" err="1"/>
              <a:t>өлшемі</a:t>
            </a:r>
            <a:r>
              <a:rPr lang="ru-RU" altLang="ru-RU" sz="2800" dirty="0"/>
              <a:t>.</a:t>
            </a:r>
          </a:p>
          <a:p>
            <a:pPr eaLnBrk="1" hangingPunct="1"/>
            <a:endParaRPr lang="ru-RU" altLang="ru-RU" dirty="0"/>
          </a:p>
        </p:txBody>
      </p:sp>
      <p:sp>
        <p:nvSpPr>
          <p:cNvPr id="5" name="Стрелка вниз 4">
            <a:extLst>
              <a:ext uri="{FF2B5EF4-FFF2-40B4-BE49-F238E27FC236}">
                <a16:creationId xmlns:a16="http://schemas.microsoft.com/office/drawing/2014/main" id="{A86F2875-FD81-4A29-A73F-D981FB28C2F7}"/>
              </a:ext>
            </a:extLst>
          </p:cNvPr>
          <p:cNvSpPr/>
          <p:nvPr/>
        </p:nvSpPr>
        <p:spPr>
          <a:xfrm>
            <a:off x="4429125" y="928688"/>
            <a:ext cx="642938" cy="9881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148181-3E01-4C04-A3E5-09AE8B8BC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kk-KZ" sz="4800" u="sng" dirty="0">
                <a:solidFill>
                  <a:schemeClr val="tx2">
                    <a:satMod val="130000"/>
                  </a:schemeClr>
                </a:solidFill>
              </a:rPr>
              <a:t>Әлеуметтік мәртебе</a:t>
            </a:r>
            <a:endParaRPr lang="ru-RU" sz="4800" b="1" u="sng" dirty="0"/>
          </a:p>
        </p:txBody>
      </p:sp>
      <p:sp>
        <p:nvSpPr>
          <p:cNvPr id="29699" name="Содержимое 2">
            <a:extLst>
              <a:ext uri="{FF2B5EF4-FFF2-40B4-BE49-F238E27FC236}">
                <a16:creationId xmlns:a16="http://schemas.microsoft.com/office/drawing/2014/main" id="{C830AB0B-0B98-4643-AFE8-9B85D2843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1556792"/>
            <a:ext cx="7499350" cy="4800600"/>
          </a:xfrm>
        </p:spPr>
        <p:txBody>
          <a:bodyPr/>
          <a:lstStyle/>
          <a:p>
            <a:endParaRPr lang="ru-RU" altLang="ru-RU" b="1" dirty="0"/>
          </a:p>
          <a:p>
            <a:endParaRPr lang="ru-RU" altLang="ru-RU" b="1" dirty="0"/>
          </a:p>
          <a:p>
            <a:endParaRPr lang="kk-KZ" altLang="ru-RU" b="1" u="sng" dirty="0"/>
          </a:p>
          <a:p>
            <a:r>
              <a:rPr lang="kk-KZ" altLang="ru-RU" sz="2800" b="1" u="sng" dirty="0"/>
              <a:t>Туа біте</a:t>
            </a:r>
            <a:endParaRPr lang="ru-RU" altLang="ru-RU" sz="2800" b="1" dirty="0"/>
          </a:p>
          <a:p>
            <a:pPr marL="0" indent="0">
              <a:buNone/>
            </a:pPr>
            <a:r>
              <a:rPr lang="ru-RU" altLang="ru-RU" sz="2800" dirty="0"/>
              <a:t>(</a:t>
            </a:r>
            <a:r>
              <a:rPr lang="ru-RU" altLang="ru-RU" sz="2800" dirty="0" err="1"/>
              <a:t>ханзада</a:t>
            </a:r>
            <a:r>
              <a:rPr lang="ru-RU" altLang="ru-RU" sz="2800" dirty="0"/>
              <a:t>, граф)</a:t>
            </a:r>
          </a:p>
          <a:p>
            <a:endParaRPr lang="ru-RU" altLang="ru-RU" sz="2800" b="1" dirty="0"/>
          </a:p>
          <a:p>
            <a:endParaRPr lang="ru-RU" altLang="ru-RU" sz="2800" b="1" dirty="0"/>
          </a:p>
          <a:p>
            <a:r>
              <a:rPr lang="ru-RU" altLang="ru-RU" sz="2800" b="1" u="sng" dirty="0" err="1"/>
              <a:t>Қол</a:t>
            </a:r>
            <a:r>
              <a:rPr lang="ru-RU" altLang="ru-RU" sz="2800" b="1" u="sng" dirty="0"/>
              <a:t> </a:t>
            </a:r>
            <a:r>
              <a:rPr lang="ru-RU" altLang="ru-RU" sz="2800" b="1" u="sng" dirty="0" err="1"/>
              <a:t>жеткізілген</a:t>
            </a:r>
            <a:r>
              <a:rPr lang="ru-RU" altLang="ru-RU" sz="2800" b="1" u="sng" dirty="0"/>
              <a:t> </a:t>
            </a:r>
            <a:r>
              <a:rPr lang="ru-RU" altLang="ru-RU" sz="2800" b="1" u="sng" dirty="0" err="1"/>
              <a:t>мәртебе</a:t>
            </a:r>
            <a:r>
              <a:rPr lang="ru-RU" altLang="ru-RU" sz="2800" u="sng" dirty="0"/>
              <a:t> </a:t>
            </a:r>
            <a:r>
              <a:rPr lang="ru-RU" altLang="ru-RU" sz="2800" dirty="0"/>
              <a:t>– </a:t>
            </a:r>
            <a:r>
              <a:rPr lang="ru-RU" altLang="ru-RU" sz="2800" dirty="0" err="1"/>
              <a:t>әр</a:t>
            </a:r>
            <a:r>
              <a:rPr lang="ru-RU" altLang="ru-RU" sz="2800" dirty="0"/>
              <a:t> </a:t>
            </a:r>
            <a:r>
              <a:rPr lang="ru-RU" altLang="ru-RU" sz="2800" dirty="0" err="1"/>
              <a:t>адамның</a:t>
            </a:r>
            <a:r>
              <a:rPr lang="ru-RU" altLang="ru-RU" sz="2800" dirty="0"/>
              <a:t> </a:t>
            </a:r>
            <a:r>
              <a:rPr lang="ru-RU" altLang="ru-RU" sz="2800" u="sng" dirty="0" err="1"/>
              <a:t>еңбекпен</a:t>
            </a:r>
            <a:r>
              <a:rPr lang="ru-RU" altLang="ru-RU" sz="2800" u="sng" dirty="0"/>
              <a:t> </a:t>
            </a:r>
            <a:r>
              <a:rPr lang="ru-RU" altLang="ru-RU" sz="2800" u="sng" dirty="0" err="1"/>
              <a:t>жететін</a:t>
            </a:r>
            <a:r>
              <a:rPr lang="ru-RU" altLang="ru-RU" sz="2800" u="sng" dirty="0"/>
              <a:t> </a:t>
            </a:r>
            <a:r>
              <a:rPr lang="ru-RU" altLang="ru-RU" sz="2800" u="sng" dirty="0" err="1"/>
              <a:t>мәртебесі</a:t>
            </a:r>
            <a:r>
              <a:rPr lang="ru-RU" altLang="ru-RU" sz="2800" dirty="0"/>
              <a:t> (профессор)</a:t>
            </a:r>
          </a:p>
        </p:txBody>
      </p:sp>
      <p:sp>
        <p:nvSpPr>
          <p:cNvPr id="4" name="Стрелка вниз 3">
            <a:extLst>
              <a:ext uri="{FF2B5EF4-FFF2-40B4-BE49-F238E27FC236}">
                <a16:creationId xmlns:a16="http://schemas.microsoft.com/office/drawing/2014/main" id="{C37B4929-660A-4F15-AEE8-21A937C00113}"/>
              </a:ext>
            </a:extLst>
          </p:cNvPr>
          <p:cNvSpPr/>
          <p:nvPr/>
        </p:nvSpPr>
        <p:spPr>
          <a:xfrm>
            <a:off x="5580112" y="1341438"/>
            <a:ext cx="954088" cy="32396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5" name="Стрелка вниз 4">
            <a:extLst>
              <a:ext uri="{FF2B5EF4-FFF2-40B4-BE49-F238E27FC236}">
                <a16:creationId xmlns:a16="http://schemas.microsoft.com/office/drawing/2014/main" id="{523969B5-D540-45FD-9272-87C697B15DFA}"/>
              </a:ext>
            </a:extLst>
          </p:cNvPr>
          <p:cNvSpPr/>
          <p:nvPr/>
        </p:nvSpPr>
        <p:spPr>
          <a:xfrm>
            <a:off x="1835150" y="1341438"/>
            <a:ext cx="936625" cy="132080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9CCAD7-4FCA-4C7D-92B3-A2690BE9B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kk-KZ" dirty="0">
                <a:solidFill>
                  <a:schemeClr val="tx2">
                    <a:satMod val="130000"/>
                  </a:schemeClr>
                </a:solidFill>
              </a:rPr>
              <a:t>Әлеуметтік стратификация</a:t>
            </a:r>
            <a:br>
              <a:rPr lang="ru-RU" dirty="0">
                <a:solidFill>
                  <a:schemeClr val="tx2">
                    <a:satMod val="130000"/>
                  </a:schemeClr>
                </a:solidFill>
              </a:rPr>
            </a:br>
            <a:r>
              <a:rPr lang="kk-KZ" u="sng" dirty="0">
                <a:solidFill>
                  <a:schemeClr val="tx2">
                    <a:satMod val="130000"/>
                  </a:schemeClr>
                </a:solidFill>
              </a:rPr>
              <a:t>зерттеулері</a:t>
            </a:r>
            <a:endParaRPr lang="ru-RU" u="sng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0723" name="Содержимое 2">
            <a:extLst>
              <a:ext uri="{FF2B5EF4-FFF2-40B4-BE49-F238E27FC236}">
                <a16:creationId xmlns:a16="http://schemas.microsoft.com/office/drawing/2014/main" id="{4A96B560-9A7A-46A3-BC04-A1088679C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kk-KZ" altLang="ru-RU" dirty="0"/>
          </a:p>
          <a:p>
            <a:pPr eaLnBrk="1" hangingPunct="1"/>
            <a:r>
              <a:rPr lang="kk-KZ" altLang="ru-RU" sz="2800" dirty="0"/>
              <a:t>К.Маркс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kk-KZ" altLang="ru-RU" sz="2800" dirty="0"/>
          </a:p>
          <a:p>
            <a:pPr eaLnBrk="1" hangingPunct="1"/>
            <a:r>
              <a:rPr lang="kk-KZ" altLang="ru-RU" sz="2800" dirty="0"/>
              <a:t>П.Сорокин</a:t>
            </a:r>
          </a:p>
          <a:p>
            <a:pPr eaLnBrk="1" hangingPunct="1"/>
            <a:endParaRPr lang="kk-KZ" altLang="ru-RU" sz="2800" dirty="0"/>
          </a:p>
          <a:p>
            <a:pPr eaLnBrk="1" hangingPunct="1"/>
            <a:r>
              <a:rPr lang="kk-KZ" altLang="ru-RU" sz="2800" dirty="0"/>
              <a:t>Э.Гидденстің</a:t>
            </a:r>
            <a:endParaRPr lang="ru-RU" altLang="ru-RU" sz="2800" dirty="0"/>
          </a:p>
          <a:p>
            <a:pPr eaLnBrk="1" hangingPunct="1"/>
            <a:endParaRPr lang="ru-RU" altLang="ru-RU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F82A7B-758C-4FB1-86F7-EC765132C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kk-KZ" b="1" u="sng" dirty="0"/>
              <a:t>П. Сорокин </a:t>
            </a:r>
            <a:endParaRPr lang="ru-RU" b="1" u="sng" dirty="0"/>
          </a:p>
        </p:txBody>
      </p:sp>
      <p:sp>
        <p:nvSpPr>
          <p:cNvPr id="31747" name="Содержимое 2">
            <a:extLst>
              <a:ext uri="{FF2B5EF4-FFF2-40B4-BE49-F238E27FC236}">
                <a16:creationId xmlns:a16="http://schemas.microsoft.com/office/drawing/2014/main" id="{5593CE93-9A71-4894-9485-D7EB552244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556792"/>
            <a:ext cx="6633785" cy="4484571"/>
          </a:xfrm>
        </p:spPr>
        <p:txBody>
          <a:bodyPr/>
          <a:lstStyle/>
          <a:p>
            <a:pPr eaLnBrk="1" hangingPunct="1"/>
            <a:r>
              <a:rPr lang="kk-KZ" altLang="ru-RU" sz="2400" dirty="0"/>
              <a:t>Американдық социолог (ХХ ғ.) </a:t>
            </a:r>
            <a:r>
              <a:rPr lang="kk-KZ" altLang="ru-RU" sz="2400" u="sng" dirty="0"/>
              <a:t>әлеуметтік қабаттарға бөлінудің түрлерін</a:t>
            </a:r>
            <a:r>
              <a:rPr lang="kk-KZ" altLang="ru-RU" sz="2400" dirty="0"/>
              <a:t> атап көрсетеді</a:t>
            </a:r>
          </a:p>
          <a:p>
            <a:pPr eaLnBrk="1" hangingPunct="1"/>
            <a:endParaRPr lang="kk-KZ" altLang="ru-RU" sz="2400" dirty="0"/>
          </a:p>
          <a:p>
            <a:pPr eaLnBrk="1" hangingPunct="1">
              <a:buFont typeface="Wingdings 2" panose="05020102010507070707" pitchFamily="18" charset="2"/>
              <a:buNone/>
            </a:pPr>
            <a:endParaRPr lang="ru-RU" altLang="ru-RU" sz="2400" dirty="0"/>
          </a:p>
          <a:p>
            <a:pPr eaLnBrk="1" hangingPunct="1"/>
            <a:r>
              <a:rPr lang="kk-KZ" altLang="ru-RU" sz="2400" b="1" dirty="0"/>
              <a:t>Экономикалық</a:t>
            </a:r>
          </a:p>
          <a:p>
            <a:pPr eaLnBrk="1" hangingPunct="1"/>
            <a:r>
              <a:rPr lang="kk-KZ" altLang="ru-RU" sz="2400" b="1" dirty="0"/>
              <a:t>саяси </a:t>
            </a:r>
          </a:p>
          <a:p>
            <a:pPr eaLnBrk="1" hangingPunct="1"/>
            <a:r>
              <a:rPr lang="kk-KZ" altLang="ru-RU" sz="2400" b="1" dirty="0"/>
              <a:t>кәсіптік</a:t>
            </a:r>
            <a:endParaRPr lang="ru-RU" altLang="ru-RU" sz="2400" b="1" dirty="0"/>
          </a:p>
          <a:p>
            <a:pPr eaLnBrk="1" hangingPunct="1"/>
            <a:endParaRPr lang="ru-RU" altLang="ru-RU" dirty="0"/>
          </a:p>
        </p:txBody>
      </p:sp>
      <p:sp>
        <p:nvSpPr>
          <p:cNvPr id="4" name="Стрелка вниз 3">
            <a:extLst>
              <a:ext uri="{FF2B5EF4-FFF2-40B4-BE49-F238E27FC236}">
                <a16:creationId xmlns:a16="http://schemas.microsoft.com/office/drawing/2014/main" id="{247C3BE9-B470-4CA4-955A-D86AD3C986B9}"/>
              </a:ext>
            </a:extLst>
          </p:cNvPr>
          <p:cNvSpPr/>
          <p:nvPr/>
        </p:nvSpPr>
        <p:spPr>
          <a:xfrm>
            <a:off x="2339752" y="2636912"/>
            <a:ext cx="857250" cy="10001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C8A23F-8770-4B0A-BDE2-07F915166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kk-KZ" u="sng" dirty="0"/>
              <a:t>Д.Бейсембаев пен М.Аженов</a:t>
            </a:r>
            <a:br>
              <a:rPr lang="ru-RU" u="sng" dirty="0"/>
            </a:br>
            <a:endParaRPr lang="ru-RU" u="sng" dirty="0"/>
          </a:p>
        </p:txBody>
      </p:sp>
      <p:sp>
        <p:nvSpPr>
          <p:cNvPr id="32771" name="Содержимое 2">
            <a:extLst>
              <a:ext uri="{FF2B5EF4-FFF2-40B4-BE49-F238E27FC236}">
                <a16:creationId xmlns:a16="http://schemas.microsoft.com/office/drawing/2014/main" id="{DB12ADB4-BA29-4218-8395-E32D8E2E9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kk-KZ" altLang="ru-RU" dirty="0"/>
          </a:p>
          <a:p>
            <a:pPr eaLnBrk="1" hangingPunct="1"/>
            <a:endParaRPr lang="kk-KZ" altLang="ru-RU" dirty="0"/>
          </a:p>
          <a:p>
            <a:pPr eaLnBrk="1" hangingPunct="1"/>
            <a:r>
              <a:rPr lang="kk-KZ" altLang="ru-RU" sz="2800" u="sng" dirty="0"/>
              <a:t>Қазақстан қоғамының стратификациялық </a:t>
            </a:r>
            <a:r>
              <a:rPr lang="kk-KZ" altLang="ru-RU" sz="2800" dirty="0"/>
              <a:t>құрылымын зерттеген ғалымдар</a:t>
            </a:r>
            <a:endParaRPr lang="ru-RU" altLang="ru-RU" sz="2800" dirty="0"/>
          </a:p>
          <a:p>
            <a:pPr eaLnBrk="1" hangingPunct="1"/>
            <a:endParaRPr lang="ru-RU" altLang="ru-RU" sz="2800" dirty="0"/>
          </a:p>
        </p:txBody>
      </p:sp>
      <p:sp>
        <p:nvSpPr>
          <p:cNvPr id="4" name="Стрелка вниз 3">
            <a:extLst>
              <a:ext uri="{FF2B5EF4-FFF2-40B4-BE49-F238E27FC236}">
                <a16:creationId xmlns:a16="http://schemas.microsoft.com/office/drawing/2014/main" id="{8BFA917F-F0B8-4324-A579-813B4D1D789F}"/>
              </a:ext>
            </a:extLst>
          </p:cNvPr>
          <p:cNvSpPr/>
          <p:nvPr/>
        </p:nvSpPr>
        <p:spPr>
          <a:xfrm>
            <a:off x="3131840" y="1556792"/>
            <a:ext cx="1000125" cy="10715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DEF7BF-932A-403B-AF66-CA74DCE67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b="1" u="sng" dirty="0"/>
              <a:t>М.ВЕБЕР</a:t>
            </a:r>
          </a:p>
        </p:txBody>
      </p:sp>
      <p:pic>
        <p:nvPicPr>
          <p:cNvPr id="33795" name="Picture 2" descr="C:\Users\User\Desktop\ЛЕКЦИИ -новый материал 2019 из учебника\Вебер - стратификация.png">
            <a:extLst>
              <a:ext uri="{FF2B5EF4-FFF2-40B4-BE49-F238E27FC236}">
                <a16:creationId xmlns:a16="http://schemas.microsoft.com/office/drawing/2014/main" id="{DD5EE330-8D60-4090-AA3B-1484A6E16B4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20" y="1196975"/>
            <a:ext cx="8282882" cy="5256213"/>
          </a:xfr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C2CE4C-BE38-4887-91B0-8B02F03AC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kk-KZ" u="sng" dirty="0">
                <a:solidFill>
                  <a:schemeClr val="tx2">
                    <a:satMod val="130000"/>
                  </a:schemeClr>
                </a:solidFill>
              </a:rPr>
              <a:t>Функционалдық теория  </a:t>
            </a:r>
            <a:br>
              <a:rPr lang="kk-KZ" u="sng" dirty="0">
                <a:solidFill>
                  <a:schemeClr val="tx2">
                    <a:satMod val="130000"/>
                  </a:schemeClr>
                </a:solidFill>
              </a:rPr>
            </a:br>
            <a:r>
              <a:rPr lang="kk-KZ" u="sng" dirty="0">
                <a:solidFill>
                  <a:schemeClr val="tx2">
                    <a:satMod val="130000"/>
                  </a:schemeClr>
                </a:solidFill>
              </a:rPr>
              <a:t>(</a:t>
            </a:r>
            <a:r>
              <a:rPr lang="ru-RU" altLang="ru-RU" dirty="0"/>
              <a:t>Дэвис, </a:t>
            </a:r>
            <a:r>
              <a:rPr lang="ru-RU" altLang="ru-RU" dirty="0" err="1"/>
              <a:t>Мур</a:t>
            </a:r>
            <a:r>
              <a:rPr lang="ru-RU" altLang="ru-RU" dirty="0"/>
              <a:t>)</a:t>
            </a:r>
            <a:r>
              <a:rPr lang="kk-KZ" u="sng" dirty="0">
                <a:solidFill>
                  <a:schemeClr val="tx2">
                    <a:satMod val="130000"/>
                  </a:schemeClr>
                </a:solidFill>
              </a:rPr>
              <a:t> </a:t>
            </a:r>
            <a:endParaRPr lang="ru-RU" u="sng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4819" name="Содержимое 2">
            <a:extLst>
              <a:ext uri="{FF2B5EF4-FFF2-40B4-BE49-F238E27FC236}">
                <a16:creationId xmlns:a16="http://schemas.microsoft.com/office/drawing/2014/main" id="{BB649A8A-8ECF-4B5A-A756-420D62026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844824"/>
            <a:ext cx="6840760" cy="4464496"/>
          </a:xfrm>
        </p:spPr>
        <p:txBody>
          <a:bodyPr>
            <a:normAutofit lnSpcReduction="10000"/>
          </a:bodyPr>
          <a:lstStyle/>
          <a:p>
            <a:pPr eaLnBrk="1" hangingPunct="1"/>
            <a:endParaRPr lang="kk-KZ" altLang="ru-RU" dirty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kk-KZ" altLang="ru-RU" dirty="0"/>
              <a:t>			</a:t>
            </a:r>
            <a:r>
              <a:rPr lang="kk-KZ" altLang="ru-RU" sz="2800" u="sng" dirty="0"/>
              <a:t>Әлеуметтік теңсіздікті</a:t>
            </a:r>
            <a:endParaRPr lang="ru-RU" altLang="ru-RU" sz="2800" dirty="0"/>
          </a:p>
          <a:p>
            <a:pPr eaLnBrk="1" hangingPunct="1">
              <a:buFont typeface="Wingdings 2" panose="05020102010507070707" pitchFamily="18" charset="2"/>
              <a:buNone/>
            </a:pPr>
            <a:endParaRPr lang="kk-KZ" altLang="ru-RU" sz="2800" dirty="0"/>
          </a:p>
          <a:p>
            <a:pPr eaLnBrk="1" hangingPunct="1">
              <a:buFont typeface="Wingdings 2" panose="05020102010507070707" pitchFamily="18" charset="2"/>
              <a:buNone/>
            </a:pPr>
            <a:endParaRPr lang="kk-KZ" altLang="ru-RU" sz="2800" dirty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kk-KZ" altLang="ru-RU" sz="2800" dirty="0"/>
              <a:t>		Кейбір қызмет түрлерінің </a:t>
            </a:r>
            <a:r>
              <a:rPr lang="kk-KZ" altLang="ru-RU" sz="2800" u="sng" dirty="0"/>
              <a:t>ерекше бағалануы</a:t>
            </a:r>
            <a:r>
              <a:rPr lang="ru-RU" altLang="ru-RU" sz="2800" u="sng" dirty="0"/>
              <a:t> </a:t>
            </a:r>
            <a:r>
              <a:rPr lang="ru-RU" altLang="ru-RU" sz="2800" dirty="0"/>
              <a:t>(компьютер, </a:t>
            </a:r>
            <a:r>
              <a:rPr lang="ru-RU" altLang="ru-RU" sz="2800" dirty="0" err="1"/>
              <a:t>терезе</a:t>
            </a:r>
            <a:r>
              <a:rPr lang="ru-RU" altLang="ru-RU" sz="2800" dirty="0"/>
              <a:t>)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ru-RU" altLang="ru-RU" sz="2800" dirty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ru-RU" altLang="ru-RU" sz="2800" dirty="0"/>
              <a:t>=   </a:t>
            </a:r>
            <a:r>
              <a:rPr lang="kk-KZ" altLang="ru-RU" sz="2800" dirty="0"/>
              <a:t>Интеллектуалды енбек жоғары бағаланады қоғамда</a:t>
            </a:r>
            <a:endParaRPr lang="ru-RU" altLang="ru-RU" sz="2800" dirty="0"/>
          </a:p>
        </p:txBody>
      </p:sp>
      <p:sp>
        <p:nvSpPr>
          <p:cNvPr id="5" name="Стрелка вниз 4">
            <a:extLst>
              <a:ext uri="{FF2B5EF4-FFF2-40B4-BE49-F238E27FC236}">
                <a16:creationId xmlns:a16="http://schemas.microsoft.com/office/drawing/2014/main" id="{53741727-7D90-4209-A9B3-8F69750FC9EB}"/>
              </a:ext>
            </a:extLst>
          </p:cNvPr>
          <p:cNvSpPr/>
          <p:nvPr/>
        </p:nvSpPr>
        <p:spPr>
          <a:xfrm>
            <a:off x="2987824" y="2780928"/>
            <a:ext cx="714375" cy="8572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4350B3-6A15-4DF8-84D6-93787ECF5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u="sng" dirty="0">
                <a:solidFill>
                  <a:schemeClr val="tx2">
                    <a:satMod val="130000"/>
                  </a:schemeClr>
                </a:solidFill>
              </a:rPr>
              <a:t>К. Маркс</a:t>
            </a:r>
          </a:p>
        </p:txBody>
      </p:sp>
      <p:sp>
        <p:nvSpPr>
          <p:cNvPr id="35843" name="Содержимое 2">
            <a:extLst>
              <a:ext uri="{FF2B5EF4-FFF2-40B4-BE49-F238E27FC236}">
                <a16:creationId xmlns:a16="http://schemas.microsoft.com/office/drawing/2014/main" id="{E83A1FA5-ED93-4327-A195-859BE458E6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ru-RU" dirty="0"/>
          </a:p>
          <a:p>
            <a:pPr eaLnBrk="1" hangingPunct="1"/>
            <a:endParaRPr lang="ru-RU" altLang="ru-RU" dirty="0"/>
          </a:p>
          <a:p>
            <a:pPr eaLnBrk="1" hangingPunct="1"/>
            <a:r>
              <a:rPr lang="kk-KZ" altLang="ru-RU" sz="2800" dirty="0"/>
              <a:t>әлеуметтік </a:t>
            </a:r>
            <a:r>
              <a:rPr lang="kk-KZ" altLang="ru-RU" sz="2800" u="sng" dirty="0"/>
              <a:t>құрылымның өзегі</a:t>
            </a:r>
            <a:endParaRPr lang="ru-RU" altLang="ru-RU" sz="2800" u="sng" dirty="0"/>
          </a:p>
          <a:p>
            <a:pPr eaLnBrk="1" hangingPunct="1"/>
            <a:endParaRPr lang="kk-KZ" altLang="ru-RU" sz="2800" dirty="0"/>
          </a:p>
          <a:p>
            <a:pPr eaLnBrk="1" hangingPunct="1"/>
            <a:endParaRPr lang="kk-KZ" altLang="ru-RU" sz="2800" dirty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kk-KZ" altLang="ru-RU" sz="2800" dirty="0"/>
              <a:t>				    </a:t>
            </a:r>
            <a:r>
              <a:rPr lang="kk-KZ" altLang="ru-RU" sz="2800" b="1" u="sng" dirty="0"/>
              <a:t>таптар</a:t>
            </a:r>
            <a:endParaRPr lang="ru-RU" altLang="ru-RU" sz="2800" b="1" u="sng" dirty="0"/>
          </a:p>
          <a:p>
            <a:pPr eaLnBrk="1" hangingPunct="1"/>
            <a:endParaRPr lang="ru-RU" altLang="ru-RU" dirty="0"/>
          </a:p>
        </p:txBody>
      </p:sp>
      <p:sp>
        <p:nvSpPr>
          <p:cNvPr id="4" name="Стрелка вниз 3">
            <a:extLst>
              <a:ext uri="{FF2B5EF4-FFF2-40B4-BE49-F238E27FC236}">
                <a16:creationId xmlns:a16="http://schemas.microsoft.com/office/drawing/2014/main" id="{8E744CE1-DB6F-48B5-A3BA-3FA96FCA22DE}"/>
              </a:ext>
            </a:extLst>
          </p:cNvPr>
          <p:cNvSpPr/>
          <p:nvPr/>
        </p:nvSpPr>
        <p:spPr>
          <a:xfrm>
            <a:off x="3347864" y="1412776"/>
            <a:ext cx="714375" cy="1143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5" name="Стрелка вниз 4">
            <a:extLst>
              <a:ext uri="{FF2B5EF4-FFF2-40B4-BE49-F238E27FC236}">
                <a16:creationId xmlns:a16="http://schemas.microsoft.com/office/drawing/2014/main" id="{34B66D77-ABFF-4193-86EA-E518F237DF54}"/>
              </a:ext>
            </a:extLst>
          </p:cNvPr>
          <p:cNvSpPr/>
          <p:nvPr/>
        </p:nvSpPr>
        <p:spPr>
          <a:xfrm>
            <a:off x="2987824" y="3645024"/>
            <a:ext cx="428625" cy="10001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BC4E75-2C85-4B88-B435-9D0CE81FF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kk-KZ" b="1" u="sng" dirty="0"/>
              <a:t>Э.Гидденс</a:t>
            </a:r>
            <a:endParaRPr lang="ru-RU" b="1" u="sng" dirty="0"/>
          </a:p>
        </p:txBody>
      </p:sp>
      <p:sp>
        <p:nvSpPr>
          <p:cNvPr id="36867" name="Содержимое 2">
            <a:extLst>
              <a:ext uri="{FF2B5EF4-FFF2-40B4-BE49-F238E27FC236}">
                <a16:creationId xmlns:a16="http://schemas.microsoft.com/office/drawing/2014/main" id="{9C19BB0E-BABA-4D94-A784-FD13409AA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628800"/>
            <a:ext cx="6912768" cy="4752528"/>
          </a:xfrm>
        </p:spPr>
        <p:txBody>
          <a:bodyPr>
            <a:normAutofit/>
          </a:bodyPr>
          <a:lstStyle/>
          <a:p>
            <a:pPr eaLnBrk="1" hangingPunct="1"/>
            <a:r>
              <a:rPr lang="kk-KZ" altLang="ru-RU" sz="2800" u="sng" dirty="0"/>
              <a:t>негізгі үш (жоғарғы, орта, төменгі</a:t>
            </a:r>
            <a:r>
              <a:rPr lang="kk-KZ" altLang="ru-RU" sz="2800" dirty="0"/>
              <a:t>) тап, сонымен қатар </a:t>
            </a:r>
            <a:r>
              <a:rPr lang="kk-KZ" altLang="ru-RU" sz="2800" u="sng" dirty="0"/>
              <a:t>төртінші таптың </a:t>
            </a:r>
            <a:r>
              <a:rPr lang="kk-KZ" altLang="ru-RU" sz="2800" dirty="0"/>
              <a:t>да  бар екенін айтады. 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kk-KZ" altLang="ru-RU" sz="2800" dirty="0"/>
          </a:p>
          <a:p>
            <a:pPr eaLnBrk="1" hangingPunct="1">
              <a:buFont typeface="Wingdings 2" panose="05020102010507070707" pitchFamily="18" charset="2"/>
              <a:buNone/>
            </a:pPr>
            <a:endParaRPr lang="ru-RU" altLang="ru-RU" sz="2800" dirty="0"/>
          </a:p>
          <a:p>
            <a:pPr eaLnBrk="1" hangingPunct="1"/>
            <a:r>
              <a:rPr lang="kk-KZ" altLang="ru-RU" sz="2800" u="sng" dirty="0"/>
              <a:t>үйсіз-күйсіз адамдарды</a:t>
            </a:r>
            <a:r>
              <a:rPr lang="kk-KZ" altLang="ru-RU" sz="2800" dirty="0"/>
              <a:t>, көше жезөкшелерін және ұсақ қылмыскерлерді</a:t>
            </a:r>
            <a:endParaRPr lang="ru-RU" altLang="ru-RU" sz="2800" dirty="0"/>
          </a:p>
          <a:p>
            <a:pPr eaLnBrk="1" hangingPunct="1"/>
            <a:endParaRPr lang="ru-RU" altLang="ru-RU" sz="2800" dirty="0"/>
          </a:p>
        </p:txBody>
      </p:sp>
      <p:sp>
        <p:nvSpPr>
          <p:cNvPr id="4" name="Стрелка вниз 3">
            <a:extLst>
              <a:ext uri="{FF2B5EF4-FFF2-40B4-BE49-F238E27FC236}">
                <a16:creationId xmlns:a16="http://schemas.microsoft.com/office/drawing/2014/main" id="{36DB6582-2064-4A1B-93B2-DB87643C9B84}"/>
              </a:ext>
            </a:extLst>
          </p:cNvPr>
          <p:cNvSpPr/>
          <p:nvPr/>
        </p:nvSpPr>
        <p:spPr>
          <a:xfrm>
            <a:off x="5214938" y="2571750"/>
            <a:ext cx="928687" cy="16430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2EFE79-DB31-41B8-833A-7C22AEF17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kk-KZ" b="1" u="sng" dirty="0"/>
              <a:t>Э.Гидденс</a:t>
            </a:r>
            <a:endParaRPr lang="ru-RU" b="1" u="sng" dirty="0"/>
          </a:p>
        </p:txBody>
      </p:sp>
      <p:sp>
        <p:nvSpPr>
          <p:cNvPr id="37891" name="Содержимое 2">
            <a:extLst>
              <a:ext uri="{FF2B5EF4-FFF2-40B4-BE49-F238E27FC236}">
                <a16:creationId xmlns:a16="http://schemas.microsoft.com/office/drawing/2014/main" id="{EC9BEA85-A08E-466F-8A0A-3225CD121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kk-KZ" altLang="ru-RU" sz="2800" dirty="0"/>
              <a:t>Төменгі тап жөнінде тұжырымдай келе, қоғамда ең төменгі қабат та болатындығын айтады. </a:t>
            </a:r>
          </a:p>
          <a:p>
            <a:pPr eaLnBrk="1" hangingPunct="1"/>
            <a:r>
              <a:rPr lang="kk-KZ" altLang="ru-RU" sz="2800" u="sng" dirty="0"/>
              <a:t>ең төменгі қабатқа </a:t>
            </a:r>
            <a:r>
              <a:rPr lang="kk-KZ" altLang="ru-RU" sz="2800" dirty="0"/>
              <a:t>жатады</a:t>
            </a:r>
          </a:p>
          <a:p>
            <a:pPr eaLnBrk="1" hangingPunct="1"/>
            <a:endParaRPr lang="kk-KZ" altLang="ru-RU" sz="2800" dirty="0"/>
          </a:p>
          <a:p>
            <a:pPr eaLnBrk="1" hangingPunct="1"/>
            <a:endParaRPr lang="ru-RU" altLang="ru-RU" sz="2800" dirty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kk-KZ" altLang="ru-RU" sz="2800" dirty="0"/>
              <a:t>               </a:t>
            </a:r>
            <a:r>
              <a:rPr lang="kk-KZ" altLang="ru-RU" sz="2800" u="sng" dirty="0"/>
              <a:t>көше жезөкшелері </a:t>
            </a:r>
            <a:endParaRPr lang="ru-RU" altLang="ru-RU" sz="2800" u="sng" dirty="0"/>
          </a:p>
          <a:p>
            <a:pPr eaLnBrk="1" hangingPunct="1"/>
            <a:endParaRPr lang="ru-RU" altLang="ru-RU" dirty="0"/>
          </a:p>
        </p:txBody>
      </p:sp>
      <p:sp>
        <p:nvSpPr>
          <p:cNvPr id="4" name="Стрелка вниз 3">
            <a:extLst>
              <a:ext uri="{FF2B5EF4-FFF2-40B4-BE49-F238E27FC236}">
                <a16:creationId xmlns:a16="http://schemas.microsoft.com/office/drawing/2014/main" id="{91F0E1FB-BF28-48B0-93C0-CADE2EA5DB87}"/>
              </a:ext>
            </a:extLst>
          </p:cNvPr>
          <p:cNvSpPr/>
          <p:nvPr/>
        </p:nvSpPr>
        <p:spPr>
          <a:xfrm>
            <a:off x="3347864" y="4077072"/>
            <a:ext cx="642937" cy="10715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C30040-893A-499A-9324-68E7A3AA4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b="1" u="sng" dirty="0">
                <a:solidFill>
                  <a:schemeClr val="tx2">
                    <a:satMod val="130000"/>
                  </a:schemeClr>
                </a:solidFill>
              </a:rPr>
              <a:t>Т</a:t>
            </a:r>
            <a:r>
              <a:rPr lang="kk-KZ" b="1" u="sng" dirty="0">
                <a:solidFill>
                  <a:schemeClr val="tx2">
                    <a:satMod val="130000"/>
                  </a:schemeClr>
                </a:solidFill>
              </a:rPr>
              <a:t>арихи түрлері</a:t>
            </a:r>
            <a:endParaRPr lang="ru-RU" b="1" u="sng" dirty="0"/>
          </a:p>
        </p:txBody>
      </p:sp>
      <p:pic>
        <p:nvPicPr>
          <p:cNvPr id="38915" name="Picture 2" descr="C:\Users\User\Desktop\ЛЕКЦИИ в ПОРЯДОК!!!\ЛЕКЦИИ Каз - 2015\Уали -  2015\стратификация\касты.jpg">
            <a:extLst>
              <a:ext uri="{FF2B5EF4-FFF2-40B4-BE49-F238E27FC236}">
                <a16:creationId xmlns:a16="http://schemas.microsoft.com/office/drawing/2014/main" id="{4A6D8E89-8381-42BC-AA71-0984CCE5319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528" y="1196752"/>
            <a:ext cx="7456488" cy="5413375"/>
          </a:xfr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F2E914-EBC7-4E06-81F2-6D78E5A8A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kk-KZ" dirty="0">
                <a:solidFill>
                  <a:schemeClr val="tx2">
                    <a:satMod val="130000"/>
                  </a:schemeClr>
                </a:solidFill>
              </a:rPr>
              <a:t>Әлеуметтік стратификацияның</a:t>
            </a:r>
            <a:br>
              <a:rPr lang="ru-RU" dirty="0">
                <a:solidFill>
                  <a:schemeClr val="tx2">
                    <a:satMod val="130000"/>
                  </a:schemeClr>
                </a:solidFill>
              </a:rPr>
            </a:br>
            <a:r>
              <a:rPr lang="kk-KZ" b="1" u="sng" dirty="0">
                <a:solidFill>
                  <a:schemeClr val="tx2">
                    <a:satMod val="130000"/>
                  </a:schemeClr>
                </a:solidFill>
              </a:rPr>
              <a:t>тарихи түрлері</a:t>
            </a:r>
            <a:endParaRPr lang="ru-RU" b="1" u="sng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9939" name="Содержимое 2">
            <a:extLst>
              <a:ext uri="{FF2B5EF4-FFF2-40B4-BE49-F238E27FC236}">
                <a16:creationId xmlns:a16="http://schemas.microsoft.com/office/drawing/2014/main" id="{33969DBF-7F84-438B-84C2-DC521190C2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428750"/>
            <a:ext cx="8460556" cy="4800600"/>
          </a:xfrm>
        </p:spPr>
        <p:txBody>
          <a:bodyPr>
            <a:normAutofit lnSpcReduction="10000"/>
          </a:bodyPr>
          <a:lstStyle/>
          <a:p>
            <a:pPr eaLnBrk="1" hangingPunct="1"/>
            <a:endParaRPr lang="kk-KZ" altLang="ru-RU" sz="2800" dirty="0"/>
          </a:p>
          <a:p>
            <a:pPr eaLnBrk="1" hangingPunct="1"/>
            <a:r>
              <a:rPr lang="kk-KZ" altLang="ru-RU" sz="2800" dirty="0"/>
              <a:t>Құлдық  (алғашқы</a:t>
            </a:r>
            <a:r>
              <a:rPr lang="ru-RU" altLang="ru-RU" sz="2800" dirty="0"/>
              <a:t>)</a:t>
            </a:r>
            <a:endParaRPr lang="kk-KZ" altLang="ru-RU" sz="2800" dirty="0"/>
          </a:p>
          <a:p>
            <a:pPr eaLnBrk="1" hangingPunct="1">
              <a:buFont typeface="Wingdings 2" panose="05020102010507070707" pitchFamily="18" charset="2"/>
              <a:buNone/>
            </a:pPr>
            <a:endParaRPr lang="ru-RU" altLang="ru-RU" sz="2800" dirty="0"/>
          </a:p>
          <a:p>
            <a:pPr eaLnBrk="1" hangingPunct="1"/>
            <a:r>
              <a:rPr lang="kk-KZ" altLang="ru-RU" sz="2800" dirty="0"/>
              <a:t>Касталық жүйесі</a:t>
            </a:r>
            <a:r>
              <a:rPr lang="ru-RU" altLang="ru-RU" sz="2800" dirty="0"/>
              <a:t> (</a:t>
            </a:r>
            <a:r>
              <a:rPr lang="kk-KZ" altLang="ru-RU" sz="2800" u="sng" dirty="0"/>
              <a:t>Үндістан)</a:t>
            </a:r>
            <a:r>
              <a:rPr lang="kk-KZ" altLang="ru-RU" sz="2800" dirty="0"/>
              <a:t>          </a:t>
            </a:r>
            <a:r>
              <a:rPr lang="kk-KZ" altLang="ru-RU" sz="2800" b="1" dirty="0"/>
              <a:t>жабық</a:t>
            </a:r>
          </a:p>
          <a:p>
            <a:pPr eaLnBrk="1" hangingPunct="1"/>
            <a:endParaRPr lang="ru-RU" altLang="ru-RU" sz="2800" dirty="0"/>
          </a:p>
          <a:p>
            <a:pPr eaLnBrk="1" hangingPunct="1"/>
            <a:r>
              <a:rPr lang="ru-RU" altLang="ru-RU" sz="2800" dirty="0"/>
              <a:t>Сословия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ru-RU" altLang="ru-RU" sz="2800" dirty="0"/>
          </a:p>
          <a:p>
            <a:pPr eaLnBrk="1" hangingPunct="1">
              <a:buFont typeface="Wingdings 2" panose="05020102010507070707" pitchFamily="18" charset="2"/>
              <a:buNone/>
            </a:pPr>
            <a:endParaRPr lang="ru-RU" altLang="ru-RU" sz="2800" dirty="0"/>
          </a:p>
          <a:p>
            <a:pPr eaLnBrk="1" hangingPunct="1"/>
            <a:r>
              <a:rPr lang="ru-RU" altLang="ru-RU" sz="2800" dirty="0"/>
              <a:t>Тап (Классы)    </a:t>
            </a:r>
            <a:r>
              <a:rPr lang="ru-RU" altLang="ru-RU" sz="2800" b="1" dirty="0"/>
              <a:t>- </a:t>
            </a:r>
            <a:r>
              <a:rPr lang="kk-KZ" altLang="ru-RU" sz="2800" b="1" dirty="0"/>
              <a:t>ашық </a:t>
            </a:r>
            <a:endParaRPr lang="ru-RU" altLang="ru-RU" sz="2800" b="1" dirty="0"/>
          </a:p>
          <a:p>
            <a:pPr eaLnBrk="1" hangingPunct="1">
              <a:buFont typeface="Wingdings 2" panose="05020102010507070707" pitchFamily="18" charset="2"/>
              <a:buNone/>
            </a:pPr>
            <a:endParaRPr lang="ru-RU" altLang="ru-RU" sz="2800" dirty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A6084D52-E61A-4E50-9C7A-2C2DD36BF9C6}"/>
              </a:ext>
            </a:extLst>
          </p:cNvPr>
          <p:cNvCxnSpPr/>
          <p:nvPr/>
        </p:nvCxnSpPr>
        <p:spPr>
          <a:xfrm>
            <a:off x="1500166" y="4714884"/>
            <a:ext cx="5643602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Правая фигурная скобка 5">
            <a:extLst>
              <a:ext uri="{FF2B5EF4-FFF2-40B4-BE49-F238E27FC236}">
                <a16:creationId xmlns:a16="http://schemas.microsoft.com/office/drawing/2014/main" id="{688F0355-F49D-4255-AFB3-5AEFF6539844}"/>
              </a:ext>
            </a:extLst>
          </p:cNvPr>
          <p:cNvSpPr/>
          <p:nvPr/>
        </p:nvSpPr>
        <p:spPr>
          <a:xfrm>
            <a:off x="5508104" y="1556792"/>
            <a:ext cx="571504" cy="3143272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640DDC-F7F1-438C-B286-03C05B307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kk-KZ" b="1" u="sng" dirty="0"/>
              <a:t>Индустриалды мемлекетте</a:t>
            </a:r>
            <a:endParaRPr lang="ru-RU" b="1" u="sng" dirty="0"/>
          </a:p>
        </p:txBody>
      </p:sp>
      <p:sp>
        <p:nvSpPr>
          <p:cNvPr id="40963" name="Содержимое 2">
            <a:extLst>
              <a:ext uri="{FF2B5EF4-FFF2-40B4-BE49-F238E27FC236}">
                <a16:creationId xmlns:a16="http://schemas.microsoft.com/office/drawing/2014/main" id="{6761941D-DA0C-4188-A753-96394047A2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kk-KZ" altLang="ru-RU" dirty="0"/>
          </a:p>
          <a:p>
            <a:pPr eaLnBrk="1" hangingPunct="1"/>
            <a:endParaRPr lang="kk-KZ" altLang="ru-RU" dirty="0"/>
          </a:p>
          <a:p>
            <a:pPr eaLnBrk="1" hangingPunct="1"/>
            <a:endParaRPr lang="kk-KZ" altLang="ru-RU" dirty="0"/>
          </a:p>
          <a:p>
            <a:pPr eaLnBrk="1" hangingPunct="1"/>
            <a:r>
              <a:rPr lang="kk-KZ" altLang="ru-RU" sz="2800" u="sng" dirty="0"/>
              <a:t>билікке туа біте қол жеткізбейді</a:t>
            </a:r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kk-KZ" altLang="ru-RU" sz="2800" dirty="0"/>
              <a:t>(президент, парламент)</a:t>
            </a:r>
            <a:endParaRPr lang="ru-RU" altLang="ru-RU" sz="2800" dirty="0"/>
          </a:p>
        </p:txBody>
      </p:sp>
      <p:sp>
        <p:nvSpPr>
          <p:cNvPr id="4" name="Стрелка вниз 3">
            <a:extLst>
              <a:ext uri="{FF2B5EF4-FFF2-40B4-BE49-F238E27FC236}">
                <a16:creationId xmlns:a16="http://schemas.microsoft.com/office/drawing/2014/main" id="{0981F5B4-46C9-466B-A190-C8DD4DA0C95B}"/>
              </a:ext>
            </a:extLst>
          </p:cNvPr>
          <p:cNvSpPr/>
          <p:nvPr/>
        </p:nvSpPr>
        <p:spPr>
          <a:xfrm>
            <a:off x="2987824" y="1484784"/>
            <a:ext cx="857250" cy="16430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DEB8A4-2DEB-4EBA-B0D2-4FCEB114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kk-KZ" u="sng" dirty="0">
                <a:solidFill>
                  <a:schemeClr val="tx2">
                    <a:satMod val="130000"/>
                  </a:schemeClr>
                </a:solidFill>
              </a:rPr>
              <a:t>Таптар</a:t>
            </a:r>
            <a:br>
              <a:rPr lang="ru-RU" u="sng" dirty="0">
                <a:solidFill>
                  <a:schemeClr val="tx2">
                    <a:satMod val="130000"/>
                  </a:schemeClr>
                </a:solidFill>
              </a:rPr>
            </a:br>
            <a:endParaRPr lang="ru-RU" u="sng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41987" name="Содержимое 2">
            <a:extLst>
              <a:ext uri="{FF2B5EF4-FFF2-40B4-BE49-F238E27FC236}">
                <a16:creationId xmlns:a16="http://schemas.microsoft.com/office/drawing/2014/main" id="{CB93875E-40D1-4A11-AC28-43EB821F7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2160590"/>
            <a:ext cx="6914729" cy="4220738"/>
          </a:xfrm>
        </p:spPr>
        <p:txBody>
          <a:bodyPr/>
          <a:lstStyle/>
          <a:p>
            <a:pPr eaLnBrk="1" hangingPunct="1"/>
            <a:endParaRPr lang="kk-KZ" altLang="ru-RU" dirty="0"/>
          </a:p>
          <a:p>
            <a:pPr eaLnBrk="1" hangingPunct="1"/>
            <a:endParaRPr lang="kk-KZ" altLang="ru-RU" dirty="0"/>
          </a:p>
          <a:p>
            <a:pPr eaLnBrk="1" hangingPunct="1"/>
            <a:r>
              <a:rPr lang="kk-KZ" altLang="ru-RU" sz="2800" u="sng" dirty="0"/>
              <a:t>Қазіргі қоғамдағы </a:t>
            </a:r>
            <a:r>
              <a:rPr lang="kk-KZ" altLang="ru-RU" sz="2800" dirty="0"/>
              <a:t>стратификация түрі</a:t>
            </a:r>
            <a:endParaRPr lang="ru-RU" altLang="ru-RU" sz="2800" dirty="0"/>
          </a:p>
          <a:p>
            <a:pPr eaLnBrk="1" hangingPunct="1"/>
            <a:endParaRPr lang="ru-RU" altLang="ru-RU" sz="2800" dirty="0"/>
          </a:p>
        </p:txBody>
      </p:sp>
      <p:sp>
        <p:nvSpPr>
          <p:cNvPr id="4" name="Стрелка вниз 3">
            <a:extLst>
              <a:ext uri="{FF2B5EF4-FFF2-40B4-BE49-F238E27FC236}">
                <a16:creationId xmlns:a16="http://schemas.microsoft.com/office/drawing/2014/main" id="{6A0331B4-2D20-48A0-A810-4E28C41BB4DD}"/>
              </a:ext>
            </a:extLst>
          </p:cNvPr>
          <p:cNvSpPr/>
          <p:nvPr/>
        </p:nvSpPr>
        <p:spPr>
          <a:xfrm>
            <a:off x="3491880" y="1340768"/>
            <a:ext cx="571500" cy="12144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1AB30F-D58D-441F-87A0-66C133D1D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kk-KZ" sz="4800" dirty="0">
                <a:solidFill>
                  <a:schemeClr val="tx2">
                    <a:satMod val="130000"/>
                  </a:schemeClr>
                </a:solidFill>
              </a:rPr>
            </a:br>
            <a:r>
              <a:rPr lang="kk-KZ" sz="4800" u="sng" dirty="0">
                <a:solidFill>
                  <a:schemeClr val="tx2">
                    <a:satMod val="130000"/>
                  </a:schemeClr>
                </a:solidFill>
              </a:rPr>
              <a:t>Тап</a:t>
            </a:r>
            <a:br>
              <a:rPr lang="ru-RU" sz="4800" dirty="0">
                <a:solidFill>
                  <a:schemeClr val="tx2">
                    <a:satMod val="130000"/>
                  </a:schemeClr>
                </a:solidFill>
              </a:rPr>
            </a:br>
            <a:endParaRPr lang="ru-RU" sz="48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43011" name="Содержимое 2">
            <a:extLst>
              <a:ext uri="{FF2B5EF4-FFF2-40B4-BE49-F238E27FC236}">
                <a16:creationId xmlns:a16="http://schemas.microsoft.com/office/drawing/2014/main" id="{BDAFF71B-BD81-4F47-B0FB-3CA723A57A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kk-KZ" altLang="ru-RU" dirty="0"/>
          </a:p>
          <a:p>
            <a:pPr eaLnBrk="1" hangingPunct="1"/>
            <a:endParaRPr lang="kk-KZ" altLang="ru-RU" dirty="0"/>
          </a:p>
          <a:p>
            <a:pPr eaLnBrk="1" hangingPunct="1"/>
            <a:endParaRPr lang="kk-KZ" altLang="ru-RU" sz="2800" dirty="0"/>
          </a:p>
          <a:p>
            <a:pPr eaLnBrk="1" hangingPunct="1"/>
            <a:r>
              <a:rPr lang="kk-KZ" altLang="ru-RU" sz="2800" dirty="0"/>
              <a:t>Стратификацияның  </a:t>
            </a:r>
            <a:r>
              <a:rPr lang="kk-KZ" altLang="ru-RU" sz="2800" b="1" u="sng" dirty="0"/>
              <a:t>ашық қоғамның </a:t>
            </a:r>
            <a:r>
              <a:rPr lang="kk-KZ" altLang="ru-RU" sz="2800" dirty="0"/>
              <a:t>мазмұнын бейнелейді</a:t>
            </a:r>
            <a:endParaRPr lang="ru-RU" altLang="ru-RU" sz="2800" dirty="0"/>
          </a:p>
          <a:p>
            <a:pPr eaLnBrk="1" hangingPunct="1"/>
            <a:endParaRPr lang="ru-RU" altLang="ru-RU" sz="2800" dirty="0"/>
          </a:p>
        </p:txBody>
      </p:sp>
      <p:sp>
        <p:nvSpPr>
          <p:cNvPr id="4" name="Стрелка вниз 3">
            <a:extLst>
              <a:ext uri="{FF2B5EF4-FFF2-40B4-BE49-F238E27FC236}">
                <a16:creationId xmlns:a16="http://schemas.microsoft.com/office/drawing/2014/main" id="{41BE127B-DC9B-46D4-96F0-0BDEFC75AAB5}"/>
              </a:ext>
            </a:extLst>
          </p:cNvPr>
          <p:cNvSpPr/>
          <p:nvPr/>
        </p:nvSpPr>
        <p:spPr>
          <a:xfrm>
            <a:off x="3203848" y="2276872"/>
            <a:ext cx="857250" cy="10715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68C4D5-7958-498A-A388-F0E2D672F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kk-KZ" b="1" u="sng" dirty="0"/>
              <a:t>«андертап» </a:t>
            </a:r>
            <a:endParaRPr lang="ru-RU" b="1" u="sng" dirty="0"/>
          </a:p>
        </p:txBody>
      </p:sp>
      <p:sp>
        <p:nvSpPr>
          <p:cNvPr id="44035" name="Содержимое 2">
            <a:extLst>
              <a:ext uri="{FF2B5EF4-FFF2-40B4-BE49-F238E27FC236}">
                <a16:creationId xmlns:a16="http://schemas.microsoft.com/office/drawing/2014/main" id="{D9F26185-B668-4125-B4BD-C79AF602D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kk-KZ" altLang="ru-RU" dirty="0"/>
          </a:p>
          <a:p>
            <a:pPr eaLnBrk="1" hangingPunct="1"/>
            <a:endParaRPr lang="kk-KZ" altLang="ru-RU" dirty="0"/>
          </a:p>
          <a:p>
            <a:pPr eaLnBrk="1" hangingPunct="1"/>
            <a:endParaRPr lang="kk-KZ" altLang="ru-RU" dirty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kk-KZ" altLang="ru-RU" dirty="0"/>
              <a:t>			         </a:t>
            </a:r>
            <a:r>
              <a:rPr lang="kk-KZ" altLang="ru-RU" sz="4000" b="1" u="sng" dirty="0"/>
              <a:t>төменгі тап</a:t>
            </a:r>
            <a:endParaRPr lang="ru-RU" altLang="ru-RU" sz="4000" b="1" u="sng" dirty="0"/>
          </a:p>
          <a:p>
            <a:pPr lvl="4" eaLnBrk="1" hangingPunct="1">
              <a:buFont typeface="Wingdings 2" panose="05020102010507070707" pitchFamily="18" charset="2"/>
              <a:buNone/>
            </a:pPr>
            <a:r>
              <a:rPr lang="ru-RU" altLang="ru-RU" dirty="0"/>
              <a:t>  </a:t>
            </a:r>
            <a:r>
              <a:rPr lang="ru-RU" altLang="ru-RU" sz="3200" dirty="0"/>
              <a:t>(</a:t>
            </a:r>
            <a:r>
              <a:rPr lang="en-US" altLang="ru-RU" sz="3200" dirty="0"/>
              <a:t>under </a:t>
            </a:r>
            <a:r>
              <a:rPr lang="ru-RU" altLang="ru-RU" sz="3200" dirty="0"/>
              <a:t>=</a:t>
            </a:r>
            <a:r>
              <a:rPr lang="en-US" altLang="ru-RU" sz="3200" dirty="0"/>
              <a:t> </a:t>
            </a:r>
            <a:r>
              <a:rPr lang="ru-RU" altLang="ru-RU" sz="3200" dirty="0" err="1"/>
              <a:t>астында</a:t>
            </a:r>
            <a:r>
              <a:rPr lang="en-US" altLang="ru-RU" sz="3200" dirty="0"/>
              <a:t>)</a:t>
            </a:r>
            <a:endParaRPr lang="ru-RU" altLang="ru-RU" sz="3200" dirty="0"/>
          </a:p>
        </p:txBody>
      </p:sp>
      <p:sp>
        <p:nvSpPr>
          <p:cNvPr id="4" name="Стрелка вниз 3">
            <a:extLst>
              <a:ext uri="{FF2B5EF4-FFF2-40B4-BE49-F238E27FC236}">
                <a16:creationId xmlns:a16="http://schemas.microsoft.com/office/drawing/2014/main" id="{A7A161C1-C154-449F-B982-B0C09212B83D}"/>
              </a:ext>
            </a:extLst>
          </p:cNvPr>
          <p:cNvSpPr/>
          <p:nvPr/>
        </p:nvSpPr>
        <p:spPr>
          <a:xfrm>
            <a:off x="3347864" y="1412776"/>
            <a:ext cx="857250" cy="17859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433E42-E699-480F-9180-9F0B0CECC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kk-KZ" dirty="0">
                <a:solidFill>
                  <a:schemeClr val="tx2">
                    <a:satMod val="130000"/>
                  </a:schemeClr>
                </a:solidFill>
              </a:rPr>
              <a:t>П.Сорокин</a:t>
            </a:r>
            <a:br>
              <a:rPr lang="ru-RU" dirty="0">
                <a:solidFill>
                  <a:schemeClr val="tx2">
                    <a:satMod val="130000"/>
                  </a:schemeClr>
                </a:solidFill>
              </a:rPr>
            </a:b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45059" name="Содержимое 2">
            <a:extLst>
              <a:ext uri="{FF2B5EF4-FFF2-40B4-BE49-F238E27FC236}">
                <a16:creationId xmlns:a16="http://schemas.microsoft.com/office/drawing/2014/main" id="{EFE711B6-3624-4620-BD97-8E90D93190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kk-KZ" altLang="ru-RU" dirty="0"/>
          </a:p>
          <a:p>
            <a:pPr eaLnBrk="1" hangingPunct="1"/>
            <a:r>
              <a:rPr lang="kk-KZ" altLang="ru-RU" sz="2800" dirty="0"/>
              <a:t>«</a:t>
            </a:r>
            <a:r>
              <a:rPr lang="kk-KZ" altLang="ru-RU" sz="2800" b="1" u="sng" dirty="0"/>
              <a:t>Тап</a:t>
            </a:r>
            <a:r>
              <a:rPr lang="kk-KZ" altLang="ru-RU" sz="2800" dirty="0"/>
              <a:t>                      белгілі бір шамадағы </a:t>
            </a:r>
            <a:r>
              <a:rPr lang="kk-KZ" altLang="ru-RU" sz="2800" u="sng" dirty="0"/>
              <a:t>материалдық игілік, өмір сүру жағдайы</a:t>
            </a:r>
            <a:r>
              <a:rPr lang="kk-KZ" altLang="ru-RU" sz="2800" dirty="0"/>
              <a:t>, өмір жолын жүріп өтуге әрқайсысының әртүрлі мүмкіндігі бар адамдар </a:t>
            </a:r>
            <a:r>
              <a:rPr lang="kk-KZ" altLang="ru-RU" sz="2800" u="sng" dirty="0"/>
              <a:t>топтары</a:t>
            </a:r>
            <a:r>
              <a:rPr lang="kk-KZ" altLang="ru-RU" sz="2800" dirty="0"/>
              <a:t>»</a:t>
            </a:r>
            <a:endParaRPr lang="ru-RU" altLang="ru-RU" sz="2800" dirty="0"/>
          </a:p>
          <a:p>
            <a:pPr eaLnBrk="1" hangingPunct="1"/>
            <a:endParaRPr lang="ru-RU" altLang="ru-RU" sz="2800" dirty="0"/>
          </a:p>
        </p:txBody>
      </p:sp>
      <p:sp>
        <p:nvSpPr>
          <p:cNvPr id="6" name="Стрелка вправо 5">
            <a:extLst>
              <a:ext uri="{FF2B5EF4-FFF2-40B4-BE49-F238E27FC236}">
                <a16:creationId xmlns:a16="http://schemas.microsoft.com/office/drawing/2014/main" id="{186ADAC9-8B9F-4DC6-B25F-77517DE5E3CE}"/>
              </a:ext>
            </a:extLst>
          </p:cNvPr>
          <p:cNvSpPr/>
          <p:nvPr/>
        </p:nvSpPr>
        <p:spPr>
          <a:xfrm>
            <a:off x="2411760" y="2636912"/>
            <a:ext cx="1296144" cy="4286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BDC542-ECF2-4AF9-9080-214D44240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altLang="ru-RU" b="1" u="sng" dirty="0" err="1"/>
              <a:t>Әлеуметтік мобильділік</a:t>
            </a:r>
            <a:r>
              <a:rPr lang="ru-RU" altLang="ru-RU" u="sng" dirty="0"/>
              <a:t> </a:t>
            </a:r>
            <a:endParaRPr lang="ru-RU" u="sng" dirty="0"/>
          </a:p>
        </p:txBody>
      </p:sp>
      <p:sp>
        <p:nvSpPr>
          <p:cNvPr id="46083" name="Содержимое 2">
            <a:extLst>
              <a:ext uri="{FF2B5EF4-FFF2-40B4-BE49-F238E27FC236}">
                <a16:creationId xmlns:a16="http://schemas.microsoft.com/office/drawing/2014/main" id="{5AA87230-68C9-423D-8657-686C11F93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2160590"/>
            <a:ext cx="6840760" cy="4292746"/>
          </a:xfrm>
        </p:spPr>
        <p:txBody>
          <a:bodyPr/>
          <a:lstStyle/>
          <a:p>
            <a:r>
              <a:rPr lang="ru-RU" altLang="ru-RU" dirty="0"/>
              <a:t> </a:t>
            </a:r>
            <a:r>
              <a:rPr lang="ru-RU" altLang="ru-RU" sz="2400" dirty="0" err="1"/>
              <a:t>әлеуметтік</a:t>
            </a:r>
            <a:r>
              <a:rPr lang="ru-RU" altLang="ru-RU" sz="2400" dirty="0"/>
              <a:t>  </a:t>
            </a:r>
            <a:r>
              <a:rPr lang="ru-RU" altLang="ru-RU" sz="2400" dirty="0" err="1"/>
              <a:t>таптың</a:t>
            </a:r>
            <a:r>
              <a:rPr lang="ru-RU" altLang="ru-RU" sz="2400" dirty="0"/>
              <a:t> </a:t>
            </a:r>
            <a:r>
              <a:rPr lang="ru-RU" altLang="ru-RU" sz="2400" dirty="0" err="1"/>
              <a:t>өзгеру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процесі</a:t>
            </a:r>
            <a:r>
              <a:rPr lang="ru-RU" altLang="ru-RU" sz="2400" dirty="0"/>
              <a:t>.</a:t>
            </a:r>
          </a:p>
          <a:p>
            <a:pPr>
              <a:buFont typeface="Wingdings 2" panose="05020102010507070707" pitchFamily="18" charset="2"/>
              <a:buNone/>
            </a:pPr>
            <a:r>
              <a:rPr lang="ru-RU" altLang="ru-RU" sz="2400" dirty="0"/>
              <a:t>(П. Сорокин) </a:t>
            </a:r>
          </a:p>
          <a:p>
            <a:pPr algn="ctr">
              <a:buFont typeface="Wingdings 2" panose="05020102010507070707" pitchFamily="18" charset="2"/>
              <a:buNone/>
            </a:pPr>
            <a:r>
              <a:rPr lang="ru-RU" altLang="ru-RU" sz="2400" b="1" u="sng" dirty="0" err="1"/>
              <a:t>Мобильділік</a:t>
            </a:r>
            <a:endParaRPr lang="ru-RU" altLang="ru-RU" sz="2400" b="1" u="sng" dirty="0"/>
          </a:p>
          <a:p>
            <a:pPr>
              <a:buFont typeface="Wingdings 2" panose="05020102010507070707" pitchFamily="18" charset="2"/>
              <a:buNone/>
            </a:pPr>
            <a:endParaRPr lang="ru-RU" altLang="ru-RU" sz="2400" b="1" u="sng" dirty="0"/>
          </a:p>
          <a:p>
            <a:pPr>
              <a:buFont typeface="Wingdings 2" panose="05020102010507070707" pitchFamily="18" charset="2"/>
              <a:buNone/>
            </a:pPr>
            <a:r>
              <a:rPr lang="ru-RU" altLang="ru-RU" sz="2400" b="1" u="sng" dirty="0" err="1"/>
              <a:t>Көлденең</a:t>
            </a:r>
            <a:r>
              <a:rPr lang="ru-RU" altLang="ru-RU" sz="2400" b="1" u="sng" dirty="0"/>
              <a:t>    </a:t>
            </a:r>
            <a:r>
              <a:rPr lang="ru-RU" altLang="ru-RU" sz="2400" dirty="0"/>
              <a:t>      			    				</a:t>
            </a:r>
            <a:r>
              <a:rPr lang="ru-RU" altLang="ru-RU" sz="2400" b="1" u="sng" dirty="0" err="1"/>
              <a:t>Тік</a:t>
            </a:r>
            <a:endParaRPr lang="ru-RU" altLang="ru-RU" sz="2400" b="1" u="sng" dirty="0"/>
          </a:p>
          <a:p>
            <a:pPr>
              <a:buFont typeface="Wingdings 2" panose="05020102010507070707" pitchFamily="18" charset="2"/>
              <a:buNone/>
            </a:pPr>
            <a:r>
              <a:rPr lang="ru-RU" altLang="ru-RU" sz="2400" dirty="0"/>
              <a:t>(</a:t>
            </a:r>
            <a:r>
              <a:rPr lang="ru-RU" altLang="ru-RU" sz="2400" dirty="0" err="1"/>
              <a:t>горизонталды</a:t>
            </a:r>
            <a:r>
              <a:rPr lang="ru-RU" altLang="ru-RU" sz="2400" dirty="0"/>
              <a:t>)						(</a:t>
            </a:r>
            <a:r>
              <a:rPr lang="ru-RU" altLang="ru-RU" sz="2400" dirty="0" err="1"/>
              <a:t>вертикалды</a:t>
            </a:r>
            <a:r>
              <a:rPr lang="ru-RU" altLang="ru-RU" sz="2400" dirty="0"/>
              <a:t>)</a:t>
            </a:r>
          </a:p>
          <a:p>
            <a:endParaRPr lang="ru-RU" altLang="ru-RU" sz="2400" dirty="0"/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88E68C9E-1497-43D5-A295-8CC2B82E219E}"/>
              </a:ext>
            </a:extLst>
          </p:cNvPr>
          <p:cNvCxnSpPr/>
          <p:nvPr/>
        </p:nvCxnSpPr>
        <p:spPr>
          <a:xfrm>
            <a:off x="4716016" y="3789363"/>
            <a:ext cx="1152525" cy="5032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05EA50DD-E9D5-4986-B371-CE90CBDADA7C}"/>
              </a:ext>
            </a:extLst>
          </p:cNvPr>
          <p:cNvCxnSpPr/>
          <p:nvPr/>
        </p:nvCxnSpPr>
        <p:spPr>
          <a:xfrm flipH="1">
            <a:off x="1826324" y="3884282"/>
            <a:ext cx="720725" cy="4333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Стрелка вправо 7">
            <a:extLst>
              <a:ext uri="{FF2B5EF4-FFF2-40B4-BE49-F238E27FC236}">
                <a16:creationId xmlns:a16="http://schemas.microsoft.com/office/drawing/2014/main" id="{244CDB16-A187-405E-84C6-4AB852DE8077}"/>
              </a:ext>
            </a:extLst>
          </p:cNvPr>
          <p:cNvSpPr/>
          <p:nvPr/>
        </p:nvSpPr>
        <p:spPr>
          <a:xfrm>
            <a:off x="639181" y="5301208"/>
            <a:ext cx="1800225" cy="5048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" name="Стрелка вниз 8">
            <a:extLst>
              <a:ext uri="{FF2B5EF4-FFF2-40B4-BE49-F238E27FC236}">
                <a16:creationId xmlns:a16="http://schemas.microsoft.com/office/drawing/2014/main" id="{2E7D34EF-D813-4234-BD2A-87782683E6E8}"/>
              </a:ext>
            </a:extLst>
          </p:cNvPr>
          <p:cNvSpPr/>
          <p:nvPr/>
        </p:nvSpPr>
        <p:spPr>
          <a:xfrm>
            <a:off x="5940152" y="5157192"/>
            <a:ext cx="431800" cy="9561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86E234-9854-4582-9DD5-57FE1C3E4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tx2">
                    <a:satMod val="130000"/>
                  </a:schemeClr>
                </a:solidFill>
              </a:rPr>
              <a:t>Ллойд Уорнер</a:t>
            </a:r>
            <a:endParaRPr lang="ru-RU" dirty="0"/>
          </a:p>
        </p:txBody>
      </p:sp>
      <p:pic>
        <p:nvPicPr>
          <p:cNvPr id="47107" name="Picture 2" descr="C:\Users\User\Desktop\ЛЕКЦИИ в ПОРЯДОК!!!\ЛЕКЦИИ Каз - 2015\Уали -  2015\стратификация\Уорнер.jpg">
            <a:extLst>
              <a:ext uri="{FF2B5EF4-FFF2-40B4-BE49-F238E27FC236}">
                <a16:creationId xmlns:a16="http://schemas.microsoft.com/office/drawing/2014/main" id="{0CF2FE00-508C-4946-9F1B-8D8726F85FF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86688" y="1484784"/>
            <a:ext cx="3922712" cy="5170488"/>
          </a:xfr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>
            <a:extLst>
              <a:ext uri="{FF2B5EF4-FFF2-40B4-BE49-F238E27FC236}">
                <a16:creationId xmlns:a16="http://schemas.microsoft.com/office/drawing/2014/main" id="{F741A0E1-2B8D-49A1-B502-A9EAFE91CB9E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u="sng" dirty="0">
                <a:solidFill>
                  <a:schemeClr val="tx2">
                    <a:satMod val="130000"/>
                  </a:schemeClr>
                </a:solidFill>
              </a:rPr>
              <a:t>Ллойд Уорнер</a:t>
            </a:r>
          </a:p>
        </p:txBody>
      </p:sp>
      <p:sp>
        <p:nvSpPr>
          <p:cNvPr id="272387" name="Rectangle 3">
            <a:extLst>
              <a:ext uri="{FF2B5EF4-FFF2-40B4-BE49-F238E27FC236}">
                <a16:creationId xmlns:a16="http://schemas.microsoft.com/office/drawing/2014/main" id="{D45DFF36-39B1-40C6-B83F-CFAD36C0825F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ru-RU" altLang="ru-RU" sz="2800"/>
              <a:t>Жоғары-жоғары тап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/>
              <a:t>Жоғары-төменгі тап</a:t>
            </a:r>
          </a:p>
          <a:p>
            <a:pPr eaLnBrk="1" hangingPunct="1">
              <a:lnSpc>
                <a:spcPct val="80000"/>
              </a:lnSpc>
            </a:pPr>
            <a:endParaRPr lang="ru-RU" altLang="ru-RU" sz="2800"/>
          </a:p>
          <a:p>
            <a:pPr eaLnBrk="1" hangingPunct="1">
              <a:lnSpc>
                <a:spcPct val="80000"/>
              </a:lnSpc>
            </a:pPr>
            <a:r>
              <a:rPr lang="ru-RU" altLang="ru-RU" sz="2800"/>
              <a:t>орта-жоғары тап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/>
              <a:t>орта таптың орташасы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/>
              <a:t>орта-төменгі тап</a:t>
            </a:r>
          </a:p>
          <a:p>
            <a:pPr eaLnBrk="1" hangingPunct="1">
              <a:lnSpc>
                <a:spcPct val="80000"/>
              </a:lnSpc>
            </a:pPr>
            <a:endParaRPr lang="ru-RU" altLang="ru-RU" sz="2800"/>
          </a:p>
          <a:p>
            <a:pPr eaLnBrk="1" hangingPunct="1">
              <a:lnSpc>
                <a:spcPct val="80000"/>
              </a:lnSpc>
            </a:pPr>
            <a:r>
              <a:rPr lang="ru-RU" altLang="ru-RU" sz="2800"/>
              <a:t>төменгі-жоғары тап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/>
              <a:t>төменгі-төменгі тап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2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2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2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2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2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2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72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72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386" grpId="0"/>
      <p:bldP spid="272387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Содержимое 2">
            <a:extLst>
              <a:ext uri="{FF2B5EF4-FFF2-40B4-BE49-F238E27FC236}">
                <a16:creationId xmlns:a16="http://schemas.microsoft.com/office/drawing/2014/main" id="{7151B425-DF26-4297-BC8C-4E5618C82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kk-KZ" altLang="ru-RU" sz="2800" u="sng" dirty="0"/>
              <a:t>Л.Уорнердің</a:t>
            </a:r>
            <a:r>
              <a:rPr lang="kk-KZ" altLang="ru-RU" sz="2800" dirty="0"/>
              <a:t> қоғамның 6 таптық бөлінісінің териясы бойынша қоғамды </a:t>
            </a:r>
            <a:r>
              <a:rPr lang="kk-KZ" altLang="ru-RU" sz="2800" u="sng" dirty="0"/>
              <a:t>қозғаушы күш </a:t>
            </a:r>
            <a:r>
              <a:rPr lang="kk-KZ" altLang="ru-RU" sz="2800" dirty="0"/>
              <a:t>болып табылатын тап</a:t>
            </a:r>
          </a:p>
          <a:p>
            <a:pPr eaLnBrk="1" hangingPunct="1"/>
            <a:endParaRPr lang="kk-KZ" altLang="ru-RU" sz="2800" dirty="0"/>
          </a:p>
          <a:p>
            <a:pPr eaLnBrk="1" hangingPunct="1"/>
            <a:endParaRPr lang="ru-RU" altLang="ru-RU" sz="2800" dirty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kk-KZ" altLang="ru-RU" sz="2800" dirty="0"/>
              <a:t>			</a:t>
            </a:r>
            <a:r>
              <a:rPr lang="kk-KZ" altLang="ru-RU" sz="2800" u="sng" dirty="0"/>
              <a:t>Жоғарғы орта тап</a:t>
            </a:r>
            <a:endParaRPr lang="ru-RU" altLang="ru-RU" sz="2800" u="sng" dirty="0"/>
          </a:p>
          <a:p>
            <a:pPr eaLnBrk="1" hangingPunct="1"/>
            <a:endParaRPr lang="ru-RU" altLang="ru-RU" sz="2800" dirty="0"/>
          </a:p>
        </p:txBody>
      </p:sp>
      <p:sp>
        <p:nvSpPr>
          <p:cNvPr id="4" name="Стрелка вниз 3">
            <a:extLst>
              <a:ext uri="{FF2B5EF4-FFF2-40B4-BE49-F238E27FC236}">
                <a16:creationId xmlns:a16="http://schemas.microsoft.com/office/drawing/2014/main" id="{B4BEBA52-6847-40C0-8785-925D00753A5E}"/>
              </a:ext>
            </a:extLst>
          </p:cNvPr>
          <p:cNvSpPr/>
          <p:nvPr/>
        </p:nvSpPr>
        <p:spPr>
          <a:xfrm>
            <a:off x="3563888" y="3717032"/>
            <a:ext cx="571500" cy="10001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72B40A-3F31-4CED-B296-F81DE968D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kk-KZ" b="1" u="sng" dirty="0"/>
              <a:t>Орта тап</a:t>
            </a:r>
            <a:br>
              <a:rPr lang="ru-RU" b="1" u="sng" dirty="0"/>
            </a:br>
            <a:endParaRPr lang="ru-RU" b="1" dirty="0"/>
          </a:p>
        </p:txBody>
      </p:sp>
      <p:sp>
        <p:nvSpPr>
          <p:cNvPr id="50179" name="Содержимое 2">
            <a:extLst>
              <a:ext uri="{FF2B5EF4-FFF2-40B4-BE49-F238E27FC236}">
                <a16:creationId xmlns:a16="http://schemas.microsoft.com/office/drawing/2014/main" id="{4A634764-510B-4D27-AC3F-F91606219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571625"/>
            <a:ext cx="8246244" cy="4800600"/>
          </a:xfrm>
        </p:spPr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endParaRPr lang="kk-KZ" altLang="ru-RU" dirty="0"/>
          </a:p>
          <a:p>
            <a:pPr eaLnBrk="1" hangingPunct="1">
              <a:buFont typeface="Wingdings 2" panose="05020102010507070707" pitchFamily="18" charset="2"/>
              <a:buNone/>
            </a:pPr>
            <a:endParaRPr lang="kk-KZ" altLang="ru-RU" dirty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kk-KZ" altLang="ru-RU" sz="2800" dirty="0"/>
              <a:t>Қазақстанда «</a:t>
            </a:r>
            <a:r>
              <a:rPr lang="kk-KZ" altLang="ru-RU" sz="2800" u="sng" dirty="0"/>
              <a:t>қоғамды тұрақтандырғыш</a:t>
            </a:r>
            <a:r>
              <a:rPr lang="kk-KZ" altLang="ru-RU" sz="2800" dirty="0"/>
              <a:t>» </a:t>
            </a:r>
            <a:r>
              <a:rPr lang="kk-KZ" altLang="ru-RU" sz="2800" u="sng" dirty="0"/>
              <a:t>міндетін</a:t>
            </a:r>
            <a:r>
              <a:rPr lang="kk-KZ" altLang="ru-RU" sz="2800" dirty="0"/>
              <a:t> атқаратын топ</a:t>
            </a:r>
            <a:endParaRPr lang="ru-RU" altLang="ru-RU" sz="2800" dirty="0"/>
          </a:p>
          <a:p>
            <a:pPr eaLnBrk="1" hangingPunct="1"/>
            <a:endParaRPr lang="kk-KZ" altLang="ru-RU" sz="2800" dirty="0"/>
          </a:p>
          <a:p>
            <a:pPr eaLnBrk="1" hangingPunct="1"/>
            <a:endParaRPr lang="kk-KZ" altLang="ru-RU" sz="2800" dirty="0"/>
          </a:p>
          <a:p>
            <a:pPr eaLnBrk="1" hangingPunct="1"/>
            <a:r>
              <a:rPr lang="kk-KZ" altLang="ru-RU" sz="2800" dirty="0"/>
              <a:t>қоғамның </a:t>
            </a:r>
            <a:r>
              <a:rPr lang="kk-KZ" altLang="ru-RU" sz="2800" u="sng" dirty="0"/>
              <a:t>тұрақты дамуының негізгі қозғаушы күші</a:t>
            </a:r>
            <a:endParaRPr lang="ru-RU" altLang="ru-RU" sz="2800" dirty="0"/>
          </a:p>
          <a:p>
            <a:pPr eaLnBrk="1" hangingPunct="1"/>
            <a:endParaRPr lang="ru-RU" altLang="ru-RU" sz="2800" dirty="0"/>
          </a:p>
        </p:txBody>
      </p:sp>
      <p:sp>
        <p:nvSpPr>
          <p:cNvPr id="4" name="Стрелка вниз 3">
            <a:extLst>
              <a:ext uri="{FF2B5EF4-FFF2-40B4-BE49-F238E27FC236}">
                <a16:creationId xmlns:a16="http://schemas.microsoft.com/office/drawing/2014/main" id="{56C3C04D-4BC7-4E2B-8943-749258D34552}"/>
              </a:ext>
            </a:extLst>
          </p:cNvPr>
          <p:cNvSpPr/>
          <p:nvPr/>
        </p:nvSpPr>
        <p:spPr>
          <a:xfrm>
            <a:off x="4786313" y="1071563"/>
            <a:ext cx="714375" cy="12144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707268-1E2A-41EC-A154-D6E416F79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kk-KZ" b="1" u="sng" dirty="0"/>
              <a:t>Орта тап</a:t>
            </a:r>
            <a:endParaRPr lang="ru-RU" b="1" u="sng" dirty="0"/>
          </a:p>
        </p:txBody>
      </p:sp>
      <p:sp>
        <p:nvSpPr>
          <p:cNvPr id="51203" name="Содержимое 2">
            <a:extLst>
              <a:ext uri="{FF2B5EF4-FFF2-40B4-BE49-F238E27FC236}">
                <a16:creationId xmlns:a16="http://schemas.microsoft.com/office/drawing/2014/main" id="{0650D516-41F3-41D0-B8CE-464A11EEDE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kk-KZ" altLang="ru-RU" dirty="0"/>
          </a:p>
          <a:p>
            <a:pPr eaLnBrk="1" hangingPunct="1"/>
            <a:endParaRPr lang="kk-KZ" altLang="ru-RU" dirty="0"/>
          </a:p>
          <a:p>
            <a:pPr eaLnBrk="1" hangingPunct="1"/>
            <a:r>
              <a:rPr lang="kk-KZ" altLang="ru-RU" sz="2800" u="sng" dirty="0"/>
              <a:t>АҚШ-</a:t>
            </a:r>
            <a:r>
              <a:rPr lang="kk-KZ" altLang="ru-RU" sz="2800" dirty="0"/>
              <a:t>та қоғамды </a:t>
            </a:r>
            <a:r>
              <a:rPr lang="kk-KZ" altLang="ru-RU" sz="2800" u="sng" dirty="0"/>
              <a:t>тұрақтандырушы қызметін атқаратын </a:t>
            </a:r>
            <a:r>
              <a:rPr lang="kk-KZ" altLang="ru-RU" sz="2800" dirty="0"/>
              <a:t>саны жағынан  </a:t>
            </a:r>
            <a:r>
              <a:rPr lang="kk-KZ" altLang="ru-RU" sz="2800" u="sng" dirty="0"/>
              <a:t>ең көп тап өкілдері</a:t>
            </a:r>
            <a:endParaRPr lang="ru-RU" altLang="ru-RU" sz="2800" u="sng" dirty="0"/>
          </a:p>
          <a:p>
            <a:pPr eaLnBrk="1" hangingPunct="1"/>
            <a:endParaRPr lang="ru-RU" altLang="ru-RU" sz="2800" dirty="0"/>
          </a:p>
        </p:txBody>
      </p:sp>
      <p:sp>
        <p:nvSpPr>
          <p:cNvPr id="4" name="Стрелка вниз 3">
            <a:extLst>
              <a:ext uri="{FF2B5EF4-FFF2-40B4-BE49-F238E27FC236}">
                <a16:creationId xmlns:a16="http://schemas.microsoft.com/office/drawing/2014/main" id="{A2B3776E-1753-4C9A-8CD5-0F791C0EF486}"/>
              </a:ext>
            </a:extLst>
          </p:cNvPr>
          <p:cNvSpPr/>
          <p:nvPr/>
        </p:nvSpPr>
        <p:spPr>
          <a:xfrm>
            <a:off x="3426267" y="1394619"/>
            <a:ext cx="714375" cy="10715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7B0702-0B77-411A-AB29-5A2D38F43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kk-KZ" dirty="0"/>
              <a:t>Қоғамның әлеуметтік структурасы</a:t>
            </a:r>
            <a:endParaRPr lang="ru-RU" dirty="0"/>
          </a:p>
        </p:txBody>
      </p:sp>
      <p:sp>
        <p:nvSpPr>
          <p:cNvPr id="52227" name="Содержимое 2">
            <a:extLst>
              <a:ext uri="{FF2B5EF4-FFF2-40B4-BE49-F238E27FC236}">
                <a16:creationId xmlns:a16="http://schemas.microsoft.com/office/drawing/2014/main" id="{7AA49E6E-C537-42A8-96D4-B41E2EF98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2160590"/>
            <a:ext cx="8210873" cy="3880773"/>
          </a:xfrm>
        </p:spPr>
        <p:txBody>
          <a:bodyPr/>
          <a:lstStyle/>
          <a:p>
            <a:endParaRPr lang="kk-KZ" altLang="ru-RU" dirty="0"/>
          </a:p>
          <a:p>
            <a:endParaRPr lang="kk-KZ" altLang="ru-RU" dirty="0"/>
          </a:p>
          <a:p>
            <a:endParaRPr lang="kk-KZ" altLang="ru-RU" dirty="0"/>
          </a:p>
          <a:p>
            <a:endParaRPr lang="kk-KZ" altLang="ru-RU" dirty="0"/>
          </a:p>
          <a:p>
            <a:endParaRPr lang="kk-KZ" altLang="ru-RU" dirty="0"/>
          </a:p>
          <a:p>
            <a:pPr>
              <a:buFont typeface="Wingdings 2" panose="05020102010507070707" pitchFamily="18" charset="2"/>
              <a:buNone/>
            </a:pPr>
            <a:r>
              <a:rPr lang="kk-KZ" altLang="ru-RU" dirty="0"/>
              <a:t>Дәстурлі              				Индустр.        			Постиндуст.</a:t>
            </a:r>
          </a:p>
          <a:p>
            <a:pPr>
              <a:buFont typeface="Wingdings 2" panose="05020102010507070707" pitchFamily="18" charset="2"/>
              <a:buNone/>
            </a:pPr>
            <a:r>
              <a:rPr lang="kk-KZ" altLang="ru-RU" dirty="0"/>
              <a:t>5%			 							  5%		  				    5%</a:t>
            </a:r>
          </a:p>
          <a:p>
            <a:pPr>
              <a:buFont typeface="Wingdings 2" panose="05020102010507070707" pitchFamily="18" charset="2"/>
              <a:buNone/>
            </a:pPr>
            <a:r>
              <a:rPr lang="kk-KZ" altLang="ru-RU" dirty="0"/>
              <a:t>20%			    						 45%		   				   80%</a:t>
            </a:r>
          </a:p>
          <a:p>
            <a:pPr>
              <a:buFont typeface="Wingdings 2" panose="05020102010507070707" pitchFamily="18" charset="2"/>
              <a:buNone/>
            </a:pPr>
            <a:r>
              <a:rPr lang="kk-KZ" altLang="ru-RU" dirty="0"/>
              <a:t>75%			     						50%					         15%</a:t>
            </a:r>
            <a:endParaRPr lang="ru-RU" altLang="ru-RU" dirty="0"/>
          </a:p>
        </p:txBody>
      </p:sp>
      <p:sp>
        <p:nvSpPr>
          <p:cNvPr id="4" name="Равнобедренный треугольник 3">
            <a:extLst>
              <a:ext uri="{FF2B5EF4-FFF2-40B4-BE49-F238E27FC236}">
                <a16:creationId xmlns:a16="http://schemas.microsoft.com/office/drawing/2014/main" id="{3B16F08F-8E41-4DE5-8EDF-84510F954C53}"/>
              </a:ext>
            </a:extLst>
          </p:cNvPr>
          <p:cNvSpPr/>
          <p:nvPr/>
        </p:nvSpPr>
        <p:spPr>
          <a:xfrm>
            <a:off x="1143000" y="1785938"/>
            <a:ext cx="2571750" cy="207168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5" name="Ромб 4">
            <a:extLst>
              <a:ext uri="{FF2B5EF4-FFF2-40B4-BE49-F238E27FC236}">
                <a16:creationId xmlns:a16="http://schemas.microsoft.com/office/drawing/2014/main" id="{E96E8865-0FE5-45A4-80D1-41964681DED6}"/>
              </a:ext>
            </a:extLst>
          </p:cNvPr>
          <p:cNvSpPr/>
          <p:nvPr/>
        </p:nvSpPr>
        <p:spPr>
          <a:xfrm>
            <a:off x="6572250" y="1714500"/>
            <a:ext cx="2071688" cy="2643188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6" name="Равнобедренный треугольник 5">
            <a:extLst>
              <a:ext uri="{FF2B5EF4-FFF2-40B4-BE49-F238E27FC236}">
                <a16:creationId xmlns:a16="http://schemas.microsoft.com/office/drawing/2014/main" id="{3F229540-3B89-4994-898E-C0405AF507A8}"/>
              </a:ext>
            </a:extLst>
          </p:cNvPr>
          <p:cNvSpPr/>
          <p:nvPr/>
        </p:nvSpPr>
        <p:spPr>
          <a:xfrm>
            <a:off x="4429125" y="1714500"/>
            <a:ext cx="1428750" cy="242887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6F144D27-8CCF-4F1E-A674-A85964FF585C}"/>
              </a:ext>
            </a:extLst>
          </p:cNvPr>
          <p:cNvCxnSpPr/>
          <p:nvPr/>
        </p:nvCxnSpPr>
        <p:spPr>
          <a:xfrm>
            <a:off x="2214546" y="2143116"/>
            <a:ext cx="428628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D109A3EB-9475-4591-AC15-A05C42291FED}"/>
              </a:ext>
            </a:extLst>
          </p:cNvPr>
          <p:cNvCxnSpPr/>
          <p:nvPr/>
        </p:nvCxnSpPr>
        <p:spPr>
          <a:xfrm>
            <a:off x="5000628" y="2214554"/>
            <a:ext cx="285752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1EE6EA2C-50D8-40E2-9F0B-7195C483A5E5}"/>
              </a:ext>
            </a:extLst>
          </p:cNvPr>
          <p:cNvCxnSpPr/>
          <p:nvPr/>
        </p:nvCxnSpPr>
        <p:spPr>
          <a:xfrm>
            <a:off x="7429520" y="2000240"/>
            <a:ext cx="35719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A2994CF1-E08D-4523-94A8-CC7856BBDA25}"/>
              </a:ext>
            </a:extLst>
          </p:cNvPr>
          <p:cNvCxnSpPr/>
          <p:nvPr/>
        </p:nvCxnSpPr>
        <p:spPr>
          <a:xfrm>
            <a:off x="1928794" y="2643182"/>
            <a:ext cx="1000132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FBCA7A7C-7F17-4849-BC43-3511EA65D86C}"/>
              </a:ext>
            </a:extLst>
          </p:cNvPr>
          <p:cNvCxnSpPr/>
          <p:nvPr/>
        </p:nvCxnSpPr>
        <p:spPr>
          <a:xfrm>
            <a:off x="4714876" y="3143248"/>
            <a:ext cx="857256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9707911D-A27F-4A8A-8A64-38A3963D693D}"/>
              </a:ext>
            </a:extLst>
          </p:cNvPr>
          <p:cNvCxnSpPr/>
          <p:nvPr/>
        </p:nvCxnSpPr>
        <p:spPr>
          <a:xfrm>
            <a:off x="7215206" y="3857628"/>
            <a:ext cx="785818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5983AFA7-E380-4F9C-801B-12D37C4906D2}"/>
              </a:ext>
            </a:extLst>
          </p:cNvPr>
          <p:cNvCxnSpPr/>
          <p:nvPr/>
        </p:nvCxnSpPr>
        <p:spPr>
          <a:xfrm>
            <a:off x="2000250" y="2428875"/>
            <a:ext cx="285750" cy="21431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6A96DF52-16DF-4862-BDDE-8382430ABAEF}"/>
              </a:ext>
            </a:extLst>
          </p:cNvPr>
          <p:cNvCxnSpPr/>
          <p:nvPr/>
        </p:nvCxnSpPr>
        <p:spPr>
          <a:xfrm rot="16200000" flipH="1">
            <a:off x="2214563" y="2571750"/>
            <a:ext cx="71438" cy="714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DEFB1C82-81C5-4696-9C43-0C062426F454}"/>
              </a:ext>
            </a:extLst>
          </p:cNvPr>
          <p:cNvCxnSpPr/>
          <p:nvPr/>
        </p:nvCxnSpPr>
        <p:spPr>
          <a:xfrm rot="16200000" flipH="1">
            <a:off x="2143125" y="2214563"/>
            <a:ext cx="428625" cy="4286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2CF76C02-B131-4C84-B693-340CBD177BEB}"/>
              </a:ext>
            </a:extLst>
          </p:cNvPr>
          <p:cNvCxnSpPr/>
          <p:nvPr/>
        </p:nvCxnSpPr>
        <p:spPr>
          <a:xfrm rot="16200000" flipH="1">
            <a:off x="2393156" y="2178844"/>
            <a:ext cx="500063" cy="4286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977E7139-74E2-4819-8347-36463430F1F7}"/>
              </a:ext>
            </a:extLst>
          </p:cNvPr>
          <p:cNvCxnSpPr/>
          <p:nvPr/>
        </p:nvCxnSpPr>
        <p:spPr>
          <a:xfrm rot="16200000" flipH="1">
            <a:off x="4822031" y="2821782"/>
            <a:ext cx="357187" cy="28575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075F828F-742D-4D8D-A367-7FEDB1D0A7BB}"/>
              </a:ext>
            </a:extLst>
          </p:cNvPr>
          <p:cNvCxnSpPr/>
          <p:nvPr/>
        </p:nvCxnSpPr>
        <p:spPr>
          <a:xfrm rot="16200000" flipH="1">
            <a:off x="4929188" y="2500313"/>
            <a:ext cx="571500" cy="5715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976D9ABF-34DD-4B1D-941B-47046DDE5615}"/>
              </a:ext>
            </a:extLst>
          </p:cNvPr>
          <p:cNvCxnSpPr/>
          <p:nvPr/>
        </p:nvCxnSpPr>
        <p:spPr>
          <a:xfrm rot="16200000" flipH="1">
            <a:off x="5000625" y="2214563"/>
            <a:ext cx="428625" cy="4286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6515A652-4D1B-4C38-B146-B714F468E9A5}"/>
              </a:ext>
            </a:extLst>
          </p:cNvPr>
          <p:cNvCxnSpPr/>
          <p:nvPr/>
        </p:nvCxnSpPr>
        <p:spPr>
          <a:xfrm rot="16200000" flipH="1">
            <a:off x="6536532" y="3036094"/>
            <a:ext cx="1071562" cy="5715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>
            <a:extLst>
              <a:ext uri="{FF2B5EF4-FFF2-40B4-BE49-F238E27FC236}">
                <a16:creationId xmlns:a16="http://schemas.microsoft.com/office/drawing/2014/main" id="{CEC3B138-632F-4B90-8F00-8F6CB8178FAB}"/>
              </a:ext>
            </a:extLst>
          </p:cNvPr>
          <p:cNvCxnSpPr/>
          <p:nvPr/>
        </p:nvCxnSpPr>
        <p:spPr>
          <a:xfrm rot="16200000" flipH="1">
            <a:off x="6715126" y="2786062"/>
            <a:ext cx="1428750" cy="7143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>
            <a:extLst>
              <a:ext uri="{FF2B5EF4-FFF2-40B4-BE49-F238E27FC236}">
                <a16:creationId xmlns:a16="http://schemas.microsoft.com/office/drawing/2014/main" id="{355BDDE2-0D51-4107-9144-FBBB9D98E4B1}"/>
              </a:ext>
            </a:extLst>
          </p:cNvPr>
          <p:cNvCxnSpPr/>
          <p:nvPr/>
        </p:nvCxnSpPr>
        <p:spPr>
          <a:xfrm rot="16200000" flipH="1">
            <a:off x="6929438" y="2500313"/>
            <a:ext cx="1643062" cy="78581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id="{0F360773-F5A9-4621-89EC-0FE242013823}"/>
              </a:ext>
            </a:extLst>
          </p:cNvPr>
          <p:cNvCxnSpPr/>
          <p:nvPr/>
        </p:nvCxnSpPr>
        <p:spPr>
          <a:xfrm rot="16200000" flipH="1">
            <a:off x="7322344" y="2393156"/>
            <a:ext cx="1428750" cy="64293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4A890EE5-899A-43FC-BC42-1F87F8DB1298}"/>
              </a:ext>
            </a:extLst>
          </p:cNvPr>
          <p:cNvCxnSpPr/>
          <p:nvPr/>
        </p:nvCxnSpPr>
        <p:spPr>
          <a:xfrm rot="16200000" flipH="1">
            <a:off x="7893844" y="2607469"/>
            <a:ext cx="857250" cy="3571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ABA88-5E8A-4E45-A393-C6B6D9DBF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797050"/>
          </a:xfrm>
        </p:spPr>
        <p:txBody>
          <a:bodyPr/>
          <a:lstStyle/>
          <a:p>
            <a:pPr algn="ctr" eaLnBrk="1" hangingPunct="1">
              <a:defRPr/>
            </a:pPr>
            <a:r>
              <a:rPr lang="kk-KZ" dirty="0"/>
              <a:t>Қазіргі Қазақстан қоғамының</a:t>
            </a:r>
            <a:br>
              <a:rPr lang="kk-KZ" dirty="0"/>
            </a:br>
            <a:r>
              <a:rPr lang="kk-KZ" dirty="0"/>
              <a:t> </a:t>
            </a:r>
            <a:r>
              <a:rPr lang="kk-KZ" b="1" u="sng" dirty="0"/>
              <a:t>орта табы </a:t>
            </a:r>
            <a:endParaRPr lang="ru-RU" b="1" u="sng" dirty="0"/>
          </a:p>
        </p:txBody>
      </p:sp>
      <p:sp>
        <p:nvSpPr>
          <p:cNvPr id="53251" name="Содержимое 2">
            <a:extLst>
              <a:ext uri="{FF2B5EF4-FFF2-40B4-BE49-F238E27FC236}">
                <a16:creationId xmlns:a16="http://schemas.microsoft.com/office/drawing/2014/main" id="{28E4547B-4AB7-479C-90C5-40880FB933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100" y="2286000"/>
            <a:ext cx="7499350" cy="3962400"/>
          </a:xfrm>
        </p:spPr>
        <p:txBody>
          <a:bodyPr/>
          <a:lstStyle/>
          <a:p>
            <a:pPr eaLnBrk="1" hangingPunct="1"/>
            <a:endParaRPr lang="kk-KZ" altLang="ru-RU" dirty="0"/>
          </a:p>
          <a:p>
            <a:pPr eaLnBrk="1" hangingPunct="1"/>
            <a:endParaRPr lang="kk-KZ" altLang="ru-RU" dirty="0"/>
          </a:p>
          <a:p>
            <a:pPr eaLnBrk="1" hangingPunct="1">
              <a:buFont typeface="Wingdings 2" panose="05020102010507070707" pitchFamily="18" charset="2"/>
              <a:buNone/>
            </a:pPr>
            <a:endParaRPr lang="kk-KZ" altLang="ru-RU" dirty="0"/>
          </a:p>
          <a:p>
            <a:pPr eaLnBrk="1" hangingPunct="1"/>
            <a:r>
              <a:rPr lang="kk-KZ" altLang="ru-RU" sz="2800" u="sng" dirty="0"/>
              <a:t>жоғары білікті жұмысшылар мен дәрігерлер</a:t>
            </a:r>
            <a:endParaRPr lang="ru-RU" altLang="ru-RU" sz="2800" u="sng" dirty="0"/>
          </a:p>
          <a:p>
            <a:pPr eaLnBrk="1" hangingPunct="1"/>
            <a:endParaRPr lang="ru-RU" altLang="ru-RU" dirty="0"/>
          </a:p>
        </p:txBody>
      </p:sp>
      <p:sp>
        <p:nvSpPr>
          <p:cNvPr id="4" name="Стрелка вниз 3">
            <a:extLst>
              <a:ext uri="{FF2B5EF4-FFF2-40B4-BE49-F238E27FC236}">
                <a16:creationId xmlns:a16="http://schemas.microsoft.com/office/drawing/2014/main" id="{4C991C03-C9B5-49DB-A778-D445F0ACCA34}"/>
              </a:ext>
            </a:extLst>
          </p:cNvPr>
          <p:cNvSpPr/>
          <p:nvPr/>
        </p:nvSpPr>
        <p:spPr>
          <a:xfrm>
            <a:off x="4788024" y="1700808"/>
            <a:ext cx="785813" cy="15001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Содержимое 2">
            <a:extLst>
              <a:ext uri="{FF2B5EF4-FFF2-40B4-BE49-F238E27FC236}">
                <a16:creationId xmlns:a16="http://schemas.microsoft.com/office/drawing/2014/main" id="{1AABD729-6976-4F4C-8285-4FDDEBC884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kk-KZ" altLang="ru-RU" sz="2800" dirty="0"/>
              <a:t>Қазақстан қоғамындағы орта тапты қалыптастырып, </a:t>
            </a:r>
            <a:r>
              <a:rPr lang="kk-KZ" altLang="ru-RU" sz="2800" u="sng" dirty="0"/>
              <a:t>дамытуға бағытталған </a:t>
            </a:r>
            <a:r>
              <a:rPr lang="kk-KZ" altLang="ru-RU" sz="2800" dirty="0"/>
              <a:t>шара </a:t>
            </a:r>
            <a:endParaRPr lang="ru-RU" altLang="ru-RU" sz="2800" dirty="0"/>
          </a:p>
          <a:p>
            <a:pPr eaLnBrk="1" hangingPunct="1"/>
            <a:endParaRPr lang="kk-KZ" altLang="ru-RU" sz="2800" dirty="0"/>
          </a:p>
          <a:p>
            <a:pPr eaLnBrk="1" hangingPunct="1"/>
            <a:endParaRPr lang="kk-KZ" altLang="ru-RU" sz="2800" dirty="0"/>
          </a:p>
          <a:p>
            <a:pPr eaLnBrk="1" hangingPunct="1"/>
            <a:r>
              <a:rPr lang="kk-KZ" altLang="ru-RU" sz="2800" dirty="0"/>
              <a:t>арнайы </a:t>
            </a:r>
            <a:r>
              <a:rPr lang="kk-KZ" altLang="ru-RU" sz="2800" u="sng" dirty="0"/>
              <a:t>несие беру бағдарламалары</a:t>
            </a:r>
            <a:endParaRPr lang="ru-RU" altLang="ru-RU" sz="2800" u="sng" dirty="0"/>
          </a:p>
          <a:p>
            <a:pPr eaLnBrk="1" hangingPunct="1"/>
            <a:endParaRPr lang="ru-RU" altLang="ru-RU" dirty="0"/>
          </a:p>
        </p:txBody>
      </p:sp>
      <p:sp>
        <p:nvSpPr>
          <p:cNvPr id="4" name="Стрелка вправо 3">
            <a:extLst>
              <a:ext uri="{FF2B5EF4-FFF2-40B4-BE49-F238E27FC236}">
                <a16:creationId xmlns:a16="http://schemas.microsoft.com/office/drawing/2014/main" id="{27E1851E-F5A3-4405-B031-BABEAD1F5F61}"/>
              </a:ext>
            </a:extLst>
          </p:cNvPr>
          <p:cNvSpPr/>
          <p:nvPr/>
        </p:nvSpPr>
        <p:spPr>
          <a:xfrm>
            <a:off x="4427984" y="2780928"/>
            <a:ext cx="1928812" cy="1428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364725-903D-4D43-AFBB-EF574A1CB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kk-KZ" b="1" u="sng" dirty="0"/>
              <a:t>Кедейшілік</a:t>
            </a:r>
            <a:endParaRPr lang="ru-RU" b="1" u="sng" dirty="0"/>
          </a:p>
        </p:txBody>
      </p:sp>
      <p:sp>
        <p:nvSpPr>
          <p:cNvPr id="55299" name="Содержимое 2">
            <a:extLst>
              <a:ext uri="{FF2B5EF4-FFF2-40B4-BE49-F238E27FC236}">
                <a16:creationId xmlns:a16="http://schemas.microsoft.com/office/drawing/2014/main" id="{7D60A287-2634-4667-AEA3-2982C3952D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kk-KZ" altLang="ru-RU"/>
          </a:p>
          <a:p>
            <a:pPr eaLnBrk="1" hangingPunct="1"/>
            <a:endParaRPr lang="kk-KZ" altLang="ru-RU"/>
          </a:p>
          <a:p>
            <a:pPr eaLnBrk="1" hangingPunct="1"/>
            <a:r>
              <a:rPr lang="kk-KZ" altLang="ru-RU"/>
              <a:t>Индивидтің (жеке тұлғаның) немесе топтың </a:t>
            </a:r>
            <a:r>
              <a:rPr lang="kk-KZ" altLang="ru-RU" u="sng"/>
              <a:t>өз қажеттіліктерін өздері өтей алмауын сипаттайтын </a:t>
            </a:r>
            <a:r>
              <a:rPr lang="kk-KZ" altLang="ru-RU"/>
              <a:t>экономикалық жағдай қалай аталады</a:t>
            </a:r>
            <a:endParaRPr lang="ru-RU" altLang="ru-RU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kk-KZ" altLang="ru-RU"/>
              <a:t> </a:t>
            </a:r>
            <a:endParaRPr lang="ru-RU" altLang="ru-RU"/>
          </a:p>
          <a:p>
            <a:pPr eaLnBrk="1" hangingPunct="1"/>
            <a:endParaRPr lang="ru-RU" altLang="ru-RU"/>
          </a:p>
        </p:txBody>
      </p:sp>
      <p:sp>
        <p:nvSpPr>
          <p:cNvPr id="4" name="Стрелка вниз 3">
            <a:extLst>
              <a:ext uri="{FF2B5EF4-FFF2-40B4-BE49-F238E27FC236}">
                <a16:creationId xmlns:a16="http://schemas.microsoft.com/office/drawing/2014/main" id="{50D14AF8-BC71-4F3F-8CA0-CA16D1F0AEC5}"/>
              </a:ext>
            </a:extLst>
          </p:cNvPr>
          <p:cNvSpPr/>
          <p:nvPr/>
        </p:nvSpPr>
        <p:spPr>
          <a:xfrm>
            <a:off x="4857750" y="1357313"/>
            <a:ext cx="714375" cy="1143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B66036-F95E-4531-A03F-F066A7CB7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kk-KZ" b="1" u="sng" dirty="0"/>
              <a:t>Кедейшілік</a:t>
            </a:r>
            <a:endParaRPr lang="ru-RU" b="1" u="sng" dirty="0"/>
          </a:p>
        </p:txBody>
      </p:sp>
      <p:sp>
        <p:nvSpPr>
          <p:cNvPr id="56323" name="Содержимое 2">
            <a:extLst>
              <a:ext uri="{FF2B5EF4-FFF2-40B4-BE49-F238E27FC236}">
                <a16:creationId xmlns:a16="http://schemas.microsoft.com/office/drawing/2014/main" id="{41C23FFB-D637-4857-AF2D-E90816FC5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</a:pPr>
            <a:endParaRPr lang="kk-KZ" altLang="ru-RU" dirty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kk-KZ" altLang="ru-RU" dirty="0"/>
              <a:t>	</a:t>
            </a:r>
            <a:r>
              <a:rPr lang="kk-KZ" altLang="ru-RU" sz="2800" b="1" dirty="0"/>
              <a:t>Абсолютті 		      салыстырмалы</a:t>
            </a:r>
            <a:endParaRPr lang="ru-RU" altLang="ru-RU" sz="2800" b="1" dirty="0"/>
          </a:p>
          <a:p>
            <a:pPr eaLnBrk="1" hangingPunct="1">
              <a:buFont typeface="Wingdings 2" panose="05020102010507070707" pitchFamily="18" charset="2"/>
              <a:buNone/>
            </a:pPr>
            <a:endParaRPr lang="ru-RU" altLang="ru-RU" dirty="0"/>
          </a:p>
        </p:txBody>
      </p:sp>
      <p:sp>
        <p:nvSpPr>
          <p:cNvPr id="4" name="Стрелка вниз 3">
            <a:extLst>
              <a:ext uri="{FF2B5EF4-FFF2-40B4-BE49-F238E27FC236}">
                <a16:creationId xmlns:a16="http://schemas.microsoft.com/office/drawing/2014/main" id="{4823AD5D-C2A8-4616-BD5D-CB228675F07B}"/>
              </a:ext>
            </a:extLst>
          </p:cNvPr>
          <p:cNvSpPr/>
          <p:nvPr/>
        </p:nvSpPr>
        <p:spPr>
          <a:xfrm>
            <a:off x="1403648" y="1556792"/>
            <a:ext cx="857250" cy="10001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5" name="Стрелка вниз 4">
            <a:extLst>
              <a:ext uri="{FF2B5EF4-FFF2-40B4-BE49-F238E27FC236}">
                <a16:creationId xmlns:a16="http://schemas.microsoft.com/office/drawing/2014/main" id="{75C02A74-4E9A-45D4-8693-49606CCCEA16}"/>
              </a:ext>
            </a:extLst>
          </p:cNvPr>
          <p:cNvSpPr/>
          <p:nvPr/>
        </p:nvSpPr>
        <p:spPr>
          <a:xfrm>
            <a:off x="5148064" y="1628800"/>
            <a:ext cx="785813" cy="10001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pic>
        <p:nvPicPr>
          <p:cNvPr id="56326" name="Picture 7">
            <a:extLst>
              <a:ext uri="{FF2B5EF4-FFF2-40B4-BE49-F238E27FC236}">
                <a16:creationId xmlns:a16="http://schemas.microsoft.com/office/drawing/2014/main" id="{8DA30FF6-42A8-4E85-B204-573F0209A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63" y="3214688"/>
            <a:ext cx="3429000" cy="334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477DC6-4124-43DF-8032-E8C3AFB8B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kk-KZ" dirty="0"/>
              <a:t>Кедейшілікті азайтудың </a:t>
            </a:r>
            <a:br>
              <a:rPr lang="kk-KZ" dirty="0"/>
            </a:br>
            <a:r>
              <a:rPr lang="kk-KZ" u="sng" dirty="0"/>
              <a:t>басты жолдары </a:t>
            </a:r>
            <a:endParaRPr lang="ru-RU" u="sng" dirty="0"/>
          </a:p>
        </p:txBody>
      </p:sp>
      <p:sp>
        <p:nvSpPr>
          <p:cNvPr id="57347" name="Содержимое 2">
            <a:extLst>
              <a:ext uri="{FF2B5EF4-FFF2-40B4-BE49-F238E27FC236}">
                <a16:creationId xmlns:a16="http://schemas.microsoft.com/office/drawing/2014/main" id="{F2CBF861-03CC-4D9E-8CD7-996BE753E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endParaRPr lang="kk-KZ" altLang="ru-RU" dirty="0"/>
          </a:p>
          <a:p>
            <a:pPr eaLnBrk="1" hangingPunct="1">
              <a:buFont typeface="Wingdings 2" panose="05020102010507070707" pitchFamily="18" charset="2"/>
              <a:buNone/>
            </a:pPr>
            <a:endParaRPr lang="kk-KZ" altLang="ru-RU" dirty="0"/>
          </a:p>
          <a:p>
            <a:pPr eaLnBrk="1" hangingPunct="1">
              <a:buFont typeface="Wingdings 2" panose="05020102010507070707" pitchFamily="18" charset="2"/>
              <a:buNone/>
            </a:pPr>
            <a:endParaRPr lang="ru-RU" altLang="ru-RU" dirty="0"/>
          </a:p>
          <a:p>
            <a:pPr eaLnBrk="1" hangingPunct="1"/>
            <a:r>
              <a:rPr lang="kk-KZ" altLang="ru-RU" sz="2800" u="sng" dirty="0"/>
              <a:t>әлеуметтік-экономикалық реформалар </a:t>
            </a:r>
            <a:r>
              <a:rPr lang="kk-KZ" altLang="ru-RU" sz="2800" dirty="0"/>
              <a:t>негізінде орта таптың қалыптасып, дамуына </a:t>
            </a:r>
            <a:r>
              <a:rPr lang="kk-KZ" altLang="ru-RU" sz="2800" u="sng" dirty="0"/>
              <a:t>қажетті жағдайлар жасау</a:t>
            </a:r>
            <a:endParaRPr lang="ru-RU" altLang="ru-RU" sz="2800" u="sng" dirty="0"/>
          </a:p>
          <a:p>
            <a:pPr eaLnBrk="1" hangingPunct="1"/>
            <a:endParaRPr lang="ru-RU" altLang="ru-RU" sz="2800" dirty="0"/>
          </a:p>
        </p:txBody>
      </p:sp>
      <p:sp>
        <p:nvSpPr>
          <p:cNvPr id="4" name="Стрелка вниз 3">
            <a:extLst>
              <a:ext uri="{FF2B5EF4-FFF2-40B4-BE49-F238E27FC236}">
                <a16:creationId xmlns:a16="http://schemas.microsoft.com/office/drawing/2014/main" id="{FE455386-D897-4756-81A5-4DB93BA66EE8}"/>
              </a:ext>
            </a:extLst>
          </p:cNvPr>
          <p:cNvSpPr/>
          <p:nvPr/>
        </p:nvSpPr>
        <p:spPr>
          <a:xfrm>
            <a:off x="3635896" y="1978734"/>
            <a:ext cx="785813" cy="12858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C8A80E-462C-4055-A879-60E69FE0B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u="sng" dirty="0"/>
              <a:t>Қорытынды</a:t>
            </a:r>
            <a:endParaRPr lang="ru-RU" b="1" u="sng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04EC1B-4D79-43BE-ADF7-1B56417EBA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2800" dirty="0"/>
              <a:t>Әлеуметтік стратификация қоғамның құрылымың нақты анықтайды және сипаттайды.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317519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875184"/>
          </a:xfrm>
        </p:spPr>
        <p:txBody>
          <a:bodyPr>
            <a:normAutofit/>
          </a:bodyPr>
          <a:lstStyle/>
          <a:p>
            <a:pPr algn="ctr"/>
            <a:r>
              <a:rPr lang="kk-KZ" sz="2400" b="1" u="sng" dirty="0">
                <a:solidFill>
                  <a:schemeClr val="tx2"/>
                </a:solidFill>
              </a:rPr>
              <a:t>ӘДЕБИЕТТЕР ТІЗІМІ</a:t>
            </a:r>
            <a:br>
              <a:rPr lang="kk-KZ" sz="2400" b="1" dirty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84784"/>
            <a:ext cx="7920880" cy="5112568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kk-KZ" sz="2900" dirty="0"/>
              <a:t>Дэвид Бринкерхоф, Роуз Уейтс, Сюзан Ортега «</a:t>
            </a:r>
            <a:r>
              <a:rPr lang="kk-KZ" sz="2900" b="1" dirty="0"/>
              <a:t>Әлеуметтану негіздері</a:t>
            </a:r>
            <a:r>
              <a:rPr lang="kk-KZ" sz="2900" dirty="0"/>
              <a:t>» (Essentials of Sociology). – Алматы: Ұлттық аударма бюросы, 2018. – 464 б.</a:t>
            </a:r>
          </a:p>
          <a:p>
            <a:pPr>
              <a:defRPr/>
            </a:pPr>
            <a:r>
              <a:rPr lang="en-US" sz="2900" b="1" u="sng" dirty="0" err="1">
                <a:solidFill>
                  <a:srgbClr val="002060"/>
                </a:solidFill>
              </a:rPr>
              <a:t>openu</a:t>
            </a:r>
            <a:r>
              <a:rPr lang="en-US" sz="2900" b="1" u="sng" dirty="0">
                <a:solidFill>
                  <a:srgbClr val="002060"/>
                </a:solidFill>
              </a:rPr>
              <a:t>/.</a:t>
            </a:r>
            <a:r>
              <a:rPr lang="en-US" sz="2900" b="1" u="sng" dirty="0" err="1">
                <a:solidFill>
                  <a:srgbClr val="002060"/>
                </a:solidFill>
              </a:rPr>
              <a:t>kz</a:t>
            </a:r>
            <a:r>
              <a:rPr lang="en-US" sz="2900" b="1" u="sng" dirty="0">
                <a:solidFill>
                  <a:srgbClr val="002060"/>
                </a:solidFill>
              </a:rPr>
              <a:t> </a:t>
            </a:r>
            <a:endParaRPr lang="ru-RU" sz="2900" b="1" u="sng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kk-KZ" sz="2900" dirty="0"/>
              <a:t>Дэвид Г. Майерс, Жан М. Туенж «</a:t>
            </a:r>
            <a:r>
              <a:rPr lang="kk-KZ" sz="2900" b="1" dirty="0"/>
              <a:t>Әлуеметтік психология</a:t>
            </a:r>
            <a:r>
              <a:rPr lang="kk-KZ" sz="2900" dirty="0"/>
              <a:t>» (Social Psychology). 12-басылым. – Алматы: Ұлттық аударма бюросы, 2018. – 648 б.</a:t>
            </a:r>
            <a:endParaRPr lang="ru-RU" sz="2900" dirty="0"/>
          </a:p>
          <a:p>
            <a:pPr>
              <a:defRPr/>
            </a:pPr>
            <a:r>
              <a:rPr lang="kk-KZ" sz="2900" dirty="0"/>
              <a:t>Клаус Шваб «</a:t>
            </a:r>
            <a:r>
              <a:rPr lang="kk-KZ" sz="2900" b="1" dirty="0"/>
              <a:t>Төртінші индустриялық революция»</a:t>
            </a:r>
            <a:r>
              <a:rPr lang="kk-KZ" sz="2900" dirty="0"/>
              <a:t> (The Fourth Industrial Revolution). – Алматы: Ұлттық аударма бюросы, 2018. – 200 б.</a:t>
            </a:r>
          </a:p>
          <a:p>
            <a:pPr>
              <a:defRPr/>
            </a:pPr>
            <a:endParaRPr lang="ru-RU" sz="3200" b="1" u="sng" dirty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476</TotalTime>
  <Words>1055</Words>
  <Application>Microsoft Office PowerPoint</Application>
  <PresentationFormat>Экран (4:3)</PresentationFormat>
  <Paragraphs>229</Paragraphs>
  <Slides>49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5" baseType="lpstr">
      <vt:lpstr>Arial</vt:lpstr>
      <vt:lpstr>Calibri</vt:lpstr>
      <vt:lpstr>Trebuchet MS</vt:lpstr>
      <vt:lpstr>Wingdings 2</vt:lpstr>
      <vt:lpstr>Wingdings 3</vt:lpstr>
      <vt:lpstr>Аспект</vt:lpstr>
      <vt:lpstr>Дәріс - 4 Әлеуметтік құрылым және қоғамның стратификациясы</vt:lpstr>
      <vt:lpstr>Жоспар</vt:lpstr>
      <vt:lpstr>«Титаник»</vt:lpstr>
      <vt:lpstr>Презентация PowerPoint</vt:lpstr>
      <vt:lpstr>Қоғамның әлеуметтік құрылымы </vt:lpstr>
      <vt:lpstr>«STRATA» </vt:lpstr>
      <vt:lpstr>Стратификация</vt:lpstr>
      <vt:lpstr>«Әлеуметтік стратификация» </vt:lpstr>
      <vt:lpstr>«Әлеуметтік стратификация» (жіктер) </vt:lpstr>
      <vt:lpstr>Әлеуметтік стратификация</vt:lpstr>
      <vt:lpstr>Жік </vt:lpstr>
      <vt:lpstr>Әлеуметтік топ </vt:lpstr>
      <vt:lpstr>Презентация PowerPoint</vt:lpstr>
      <vt:lpstr>Табыстарының көлемі</vt:lpstr>
      <vt:lpstr>Билл Гейтс</vt:lpstr>
      <vt:lpstr>Білімдерінің деңгейі</vt:lpstr>
      <vt:lpstr>Билікке қатынастары</vt:lpstr>
      <vt:lpstr>  Стратификацияның субъективтік көрсеткіші  =  мәртебе </vt:lpstr>
      <vt:lpstr>Әлеуметтік мәртебе </vt:lpstr>
      <vt:lpstr>Әлеуметтік мәртебе</vt:lpstr>
      <vt:lpstr>Әлеуметтік стратификация зерттеулері</vt:lpstr>
      <vt:lpstr>П. Сорокин </vt:lpstr>
      <vt:lpstr>Д.Бейсембаев пен М.Аженов </vt:lpstr>
      <vt:lpstr>М.ВЕБЕР</vt:lpstr>
      <vt:lpstr>Функционалдық теория   (Дэвис, Мур) </vt:lpstr>
      <vt:lpstr>К. Маркс</vt:lpstr>
      <vt:lpstr>Э.Гидденс</vt:lpstr>
      <vt:lpstr>Э.Гидденс</vt:lpstr>
      <vt:lpstr>Тарихи түрлері</vt:lpstr>
      <vt:lpstr>Әлеуметтік стратификацияның тарихи түрлері</vt:lpstr>
      <vt:lpstr>Индустриалды мемлекетте</vt:lpstr>
      <vt:lpstr>Таптар </vt:lpstr>
      <vt:lpstr> Тап </vt:lpstr>
      <vt:lpstr>«андертап» </vt:lpstr>
      <vt:lpstr>П.Сорокин </vt:lpstr>
      <vt:lpstr>Әлеуметтік мобильділік </vt:lpstr>
      <vt:lpstr>Ллойд Уорнер</vt:lpstr>
      <vt:lpstr>Ллойд Уорнер</vt:lpstr>
      <vt:lpstr>Презентация PowerPoint</vt:lpstr>
      <vt:lpstr>Орта тап </vt:lpstr>
      <vt:lpstr>Орта тап</vt:lpstr>
      <vt:lpstr>Қоғамның әлеуметтік структурасы</vt:lpstr>
      <vt:lpstr>Қазіргі Қазақстан қоғамының  орта табы </vt:lpstr>
      <vt:lpstr>Презентация PowerPoint</vt:lpstr>
      <vt:lpstr>Кедейшілік</vt:lpstr>
      <vt:lpstr>Кедейшілік</vt:lpstr>
      <vt:lpstr>Кедейшілікті азайтудың  басты жолдары </vt:lpstr>
      <vt:lpstr>Қорытынды</vt:lpstr>
      <vt:lpstr>ӘДЕБИЕТТЕР ТІЗІМІ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Әлеуметтік ЖАНЖАЛдар</dc:title>
  <dc:creator>Сауле Уалиева</dc:creator>
  <cp:lastModifiedBy>Жанна Аубакирова</cp:lastModifiedBy>
  <cp:revision>82</cp:revision>
  <dcterms:created xsi:type="dcterms:W3CDTF">2014-10-21T09:07:52Z</dcterms:created>
  <dcterms:modified xsi:type="dcterms:W3CDTF">2024-09-30T16:22:04Z</dcterms:modified>
</cp:coreProperties>
</file>